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80" r:id="rId21"/>
    <p:sldId id="276" r:id="rId22"/>
    <p:sldId id="277" r:id="rId23"/>
    <p:sldId id="278" r:id="rId24"/>
    <p:sldId id="279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5" r:id="rId57"/>
    <p:sldId id="316" r:id="rId58"/>
    <p:sldId id="314" r:id="rId59"/>
    <p:sldId id="317" r:id="rId60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8D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E7E4DF-A837-4056-8A13-62C37DCB279A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>
        <a:scene3d>
          <a:camera prst="orthographicFront"/>
          <a:lightRig rig="flat" dir="t"/>
        </a:scene3d>
      </dgm:spPr>
      <dgm:t>
        <a:bodyPr/>
        <a:lstStyle/>
        <a:p>
          <a:endParaRPr lang="es-AR"/>
        </a:p>
      </dgm:t>
    </dgm:pt>
    <dgm:pt modelId="{360B925D-D20F-4B1F-8B22-5EFE037DFB47}">
      <dgm:prSet/>
      <dgm:spPr>
        <a:solidFill>
          <a:schemeClr val="tx1"/>
        </a:solidFill>
        <a:sp3d extrusionH="76200" prstMaterial="dkEdge">
          <a:extrusionClr>
            <a:schemeClr val="tx2"/>
          </a:extrusionClr>
        </a:sp3d>
      </dgm:spPr>
      <dgm:t>
        <a:bodyPr/>
        <a:lstStyle/>
        <a:p>
          <a:pPr rtl="0"/>
          <a:r>
            <a:rPr lang="es-AR" b="1" baseline="0" dirty="0" smtClean="0">
              <a:solidFill>
                <a:schemeClr val="bg1"/>
              </a:solidFill>
            </a:rPr>
            <a:t>Factores</a:t>
          </a:r>
          <a:r>
            <a:rPr lang="es-AR" baseline="0" dirty="0" smtClean="0">
              <a:solidFill>
                <a:schemeClr val="tx1"/>
              </a:solidFill>
            </a:rPr>
            <a:t> </a:t>
          </a:r>
          <a:r>
            <a:rPr lang="es-AR" b="1" baseline="0" dirty="0" smtClean="0">
              <a:solidFill>
                <a:schemeClr val="bg1"/>
              </a:solidFill>
            </a:rPr>
            <a:t>económicos</a:t>
          </a:r>
          <a:endParaRPr lang="es-AR" b="1" baseline="0" dirty="0">
            <a:solidFill>
              <a:schemeClr val="bg1"/>
            </a:solidFill>
          </a:endParaRPr>
        </a:p>
      </dgm:t>
    </dgm:pt>
    <dgm:pt modelId="{960A1759-F9A6-4F4A-B4E8-B7F6FE370FA1}" type="parTrans" cxnId="{D6C313AC-FD93-4578-8D2E-87C70F35F2A7}">
      <dgm:prSet/>
      <dgm:spPr/>
      <dgm:t>
        <a:bodyPr/>
        <a:lstStyle/>
        <a:p>
          <a:endParaRPr lang="es-AR"/>
        </a:p>
      </dgm:t>
    </dgm:pt>
    <dgm:pt modelId="{EF8100E0-35FA-479B-ADE9-7FDBC51A118C}" type="sibTrans" cxnId="{D6C313AC-FD93-4578-8D2E-87C70F35F2A7}">
      <dgm:prSet/>
      <dgm:spPr>
        <a:solidFill>
          <a:schemeClr val="tx1"/>
        </a:solidFill>
        <a:sp3d prstMaterial="dkEdge"/>
      </dgm:spPr>
      <dgm:t>
        <a:bodyPr/>
        <a:lstStyle/>
        <a:p>
          <a:endParaRPr lang="es-AR"/>
        </a:p>
      </dgm:t>
    </dgm:pt>
    <dgm:pt modelId="{482DC0C8-5163-4465-94A1-1F68513EFFA5}">
      <dgm:prSet/>
      <dgm:spPr>
        <a:solidFill>
          <a:schemeClr val="tx1"/>
        </a:solidFill>
        <a:sp3d extrusionH="76200" prstMaterial="dkEdge">
          <a:extrusionClr>
            <a:schemeClr val="tx2"/>
          </a:extrusionClr>
        </a:sp3d>
      </dgm:spPr>
      <dgm:t>
        <a:bodyPr/>
        <a:lstStyle/>
        <a:p>
          <a:pPr rtl="0"/>
          <a:r>
            <a:rPr lang="es-AR" b="1" baseline="0" dirty="0" smtClean="0">
              <a:solidFill>
                <a:schemeClr val="bg1"/>
              </a:solidFill>
            </a:rPr>
            <a:t>Factores</a:t>
          </a:r>
          <a:r>
            <a:rPr lang="es-AR" dirty="0" smtClean="0"/>
            <a:t> </a:t>
          </a:r>
          <a:r>
            <a:rPr lang="es-AR" b="1" baseline="0" dirty="0" smtClean="0">
              <a:solidFill>
                <a:schemeClr val="bg1"/>
              </a:solidFill>
            </a:rPr>
            <a:t>culturales</a:t>
          </a:r>
          <a:endParaRPr lang="es-AR" b="1" baseline="0" dirty="0">
            <a:solidFill>
              <a:schemeClr val="bg1"/>
            </a:solidFill>
          </a:endParaRPr>
        </a:p>
      </dgm:t>
    </dgm:pt>
    <dgm:pt modelId="{D3D77FC1-8E6B-43FE-A311-C9A5C275C37B}" type="parTrans" cxnId="{F5BB18A5-686D-4937-921B-907D511C2382}">
      <dgm:prSet/>
      <dgm:spPr/>
      <dgm:t>
        <a:bodyPr/>
        <a:lstStyle/>
        <a:p>
          <a:endParaRPr lang="es-AR"/>
        </a:p>
      </dgm:t>
    </dgm:pt>
    <dgm:pt modelId="{C4A7189A-A818-4A0A-A931-851A98658B80}" type="sibTrans" cxnId="{F5BB18A5-686D-4937-921B-907D511C2382}">
      <dgm:prSet/>
      <dgm:spPr>
        <a:solidFill>
          <a:schemeClr val="tx1"/>
        </a:solidFill>
        <a:sp3d prstMaterial="dkEdge"/>
      </dgm:spPr>
      <dgm:t>
        <a:bodyPr/>
        <a:lstStyle/>
        <a:p>
          <a:endParaRPr lang="es-AR"/>
        </a:p>
      </dgm:t>
    </dgm:pt>
    <dgm:pt modelId="{7FAD5406-AFF4-45C0-8983-7BD0693A6723}">
      <dgm:prSet/>
      <dgm:spPr>
        <a:solidFill>
          <a:schemeClr val="tx1"/>
        </a:solidFill>
        <a:sp3d extrusionH="76200" prstMaterial="dkEdge">
          <a:extrusionClr>
            <a:schemeClr val="tx2"/>
          </a:extrusionClr>
        </a:sp3d>
      </dgm:spPr>
      <dgm:t>
        <a:bodyPr/>
        <a:lstStyle/>
        <a:p>
          <a:pPr rtl="0"/>
          <a:r>
            <a:rPr lang="es-AR" b="1" baseline="0" dirty="0" smtClean="0">
              <a:solidFill>
                <a:schemeClr val="bg1"/>
              </a:solidFill>
            </a:rPr>
            <a:t>Factores</a:t>
          </a:r>
          <a:r>
            <a:rPr lang="es-AR" dirty="0" smtClean="0"/>
            <a:t> </a:t>
          </a:r>
          <a:r>
            <a:rPr lang="es-AR" b="1" baseline="0" dirty="0" smtClean="0">
              <a:solidFill>
                <a:schemeClr val="bg1"/>
              </a:solidFill>
            </a:rPr>
            <a:t>legales</a:t>
          </a:r>
          <a:endParaRPr lang="es-AR" b="1" baseline="0" dirty="0">
            <a:solidFill>
              <a:schemeClr val="bg1"/>
            </a:solidFill>
          </a:endParaRPr>
        </a:p>
      </dgm:t>
    </dgm:pt>
    <dgm:pt modelId="{1408F826-C032-417D-B203-0324AF56290C}" type="parTrans" cxnId="{F93F3F4C-DE84-4C2A-9044-69AD59979403}">
      <dgm:prSet/>
      <dgm:spPr/>
      <dgm:t>
        <a:bodyPr/>
        <a:lstStyle/>
        <a:p>
          <a:endParaRPr lang="es-AR"/>
        </a:p>
      </dgm:t>
    </dgm:pt>
    <dgm:pt modelId="{5B8641BF-DE1F-4CCA-9E4A-B2ECC8A94518}" type="sibTrans" cxnId="{F93F3F4C-DE84-4C2A-9044-69AD59979403}">
      <dgm:prSet/>
      <dgm:spPr>
        <a:solidFill>
          <a:schemeClr val="tx1"/>
        </a:solidFill>
        <a:sp3d prstMaterial="dkEdge"/>
      </dgm:spPr>
      <dgm:t>
        <a:bodyPr/>
        <a:lstStyle/>
        <a:p>
          <a:endParaRPr lang="es-AR"/>
        </a:p>
      </dgm:t>
    </dgm:pt>
    <dgm:pt modelId="{57EAD238-81BC-4C7E-B71B-C89208CE27CF}">
      <dgm:prSet/>
      <dgm:spPr>
        <a:solidFill>
          <a:schemeClr val="tx1"/>
        </a:solidFill>
        <a:sp3d extrusionH="76200" prstMaterial="dkEdge">
          <a:extrusionClr>
            <a:schemeClr val="tx2"/>
          </a:extrusionClr>
        </a:sp3d>
      </dgm:spPr>
      <dgm:t>
        <a:bodyPr/>
        <a:lstStyle/>
        <a:p>
          <a:pPr rtl="0"/>
          <a:r>
            <a:rPr lang="es-AR" b="1" baseline="0" dirty="0" smtClean="0">
              <a:solidFill>
                <a:schemeClr val="bg1"/>
              </a:solidFill>
            </a:rPr>
            <a:t>Factores</a:t>
          </a:r>
          <a:r>
            <a:rPr lang="es-AR" dirty="0" smtClean="0"/>
            <a:t> </a:t>
          </a:r>
          <a:r>
            <a:rPr lang="es-AR" b="1" baseline="0" dirty="0" smtClean="0">
              <a:solidFill>
                <a:schemeClr val="bg1"/>
              </a:solidFill>
            </a:rPr>
            <a:t>políticos</a:t>
          </a:r>
          <a:endParaRPr lang="es-AR" b="1" baseline="0" dirty="0">
            <a:solidFill>
              <a:schemeClr val="bg1"/>
            </a:solidFill>
          </a:endParaRPr>
        </a:p>
      </dgm:t>
    </dgm:pt>
    <dgm:pt modelId="{0105C56D-55CA-40D9-B5EF-BFC67798896B}" type="parTrans" cxnId="{B4757D08-4316-4668-8499-97C807CBFFE5}">
      <dgm:prSet/>
      <dgm:spPr/>
      <dgm:t>
        <a:bodyPr/>
        <a:lstStyle/>
        <a:p>
          <a:endParaRPr lang="es-AR"/>
        </a:p>
      </dgm:t>
    </dgm:pt>
    <dgm:pt modelId="{86C947E2-9374-4D0D-A65B-24B178FA2169}" type="sibTrans" cxnId="{B4757D08-4316-4668-8499-97C807CBFFE5}">
      <dgm:prSet/>
      <dgm:spPr>
        <a:solidFill>
          <a:schemeClr val="tx1"/>
        </a:solidFill>
        <a:sp3d prstMaterial="dkEdge"/>
      </dgm:spPr>
      <dgm:t>
        <a:bodyPr/>
        <a:lstStyle/>
        <a:p>
          <a:endParaRPr lang="es-AR"/>
        </a:p>
      </dgm:t>
    </dgm:pt>
    <dgm:pt modelId="{48C4B380-613D-45B0-9A59-772FAC38EC6C}">
      <dgm:prSet/>
      <dgm:spPr>
        <a:solidFill>
          <a:schemeClr val="tx1"/>
        </a:solidFill>
        <a:sp3d extrusionH="76200" prstMaterial="dkEdge">
          <a:extrusionClr>
            <a:schemeClr val="tx2"/>
          </a:extrusionClr>
        </a:sp3d>
      </dgm:spPr>
      <dgm:t>
        <a:bodyPr/>
        <a:lstStyle/>
        <a:p>
          <a:pPr rtl="0"/>
          <a:r>
            <a:rPr lang="es-AR" b="1" baseline="0" dirty="0" smtClean="0">
              <a:solidFill>
                <a:schemeClr val="bg1"/>
              </a:solidFill>
            </a:rPr>
            <a:t>Competencia</a:t>
          </a:r>
          <a:r>
            <a:rPr lang="es-AR" dirty="0" smtClean="0"/>
            <a:t> </a:t>
          </a:r>
          <a:r>
            <a:rPr lang="es-AR" b="1" baseline="0" dirty="0" smtClean="0">
              <a:solidFill>
                <a:schemeClr val="bg1"/>
              </a:solidFill>
            </a:rPr>
            <a:t>internacional</a:t>
          </a:r>
          <a:endParaRPr lang="es-AR" b="1" baseline="0" dirty="0">
            <a:solidFill>
              <a:schemeClr val="bg1"/>
            </a:solidFill>
          </a:endParaRPr>
        </a:p>
      </dgm:t>
    </dgm:pt>
    <dgm:pt modelId="{78B6272D-C785-415D-A5E9-AB1CDAFA9E28}" type="parTrans" cxnId="{00984B69-7354-4CC3-B72B-34776451C234}">
      <dgm:prSet/>
      <dgm:spPr/>
      <dgm:t>
        <a:bodyPr/>
        <a:lstStyle/>
        <a:p>
          <a:endParaRPr lang="es-AR"/>
        </a:p>
      </dgm:t>
    </dgm:pt>
    <dgm:pt modelId="{56CA8D49-9D0E-4ACF-8B5C-E420BA493945}" type="sibTrans" cxnId="{00984B69-7354-4CC3-B72B-34776451C234}">
      <dgm:prSet/>
      <dgm:spPr>
        <a:solidFill>
          <a:schemeClr val="tx1"/>
        </a:solidFill>
        <a:sp3d prstMaterial="dkEdge"/>
      </dgm:spPr>
      <dgm:t>
        <a:bodyPr/>
        <a:lstStyle/>
        <a:p>
          <a:endParaRPr lang="es-AR"/>
        </a:p>
      </dgm:t>
    </dgm:pt>
    <dgm:pt modelId="{59EDFA91-DAED-45DE-ACE4-DFF9BC412E30}" type="pres">
      <dgm:prSet presAssocID="{C9E7E4DF-A837-4056-8A13-62C37DCB279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23B02945-F904-46AD-803D-1C0389CDBC93}" type="pres">
      <dgm:prSet presAssocID="{360B925D-D20F-4B1F-8B22-5EFE037DFB4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BF7A34A-076B-4B5A-826C-2DA5D4FB6C65}" type="pres">
      <dgm:prSet presAssocID="{EF8100E0-35FA-479B-ADE9-7FDBC51A118C}" presName="sibTrans" presStyleLbl="sibTrans2D1" presStyleIdx="0" presStyleCnt="5" custLinFactNeighborX="9242" custLinFactNeighborY="-3012"/>
      <dgm:spPr/>
      <dgm:t>
        <a:bodyPr/>
        <a:lstStyle/>
        <a:p>
          <a:endParaRPr lang="es-AR"/>
        </a:p>
      </dgm:t>
    </dgm:pt>
    <dgm:pt modelId="{4A196803-DB26-49FB-B654-405ADB4DB3EF}" type="pres">
      <dgm:prSet presAssocID="{EF8100E0-35FA-479B-ADE9-7FDBC51A118C}" presName="connectorText" presStyleLbl="sibTrans2D1" presStyleIdx="0" presStyleCnt="5"/>
      <dgm:spPr/>
      <dgm:t>
        <a:bodyPr/>
        <a:lstStyle/>
        <a:p>
          <a:endParaRPr lang="es-AR"/>
        </a:p>
      </dgm:t>
    </dgm:pt>
    <dgm:pt modelId="{B86BE069-4428-49DA-B64D-2C1F0BD3B08A}" type="pres">
      <dgm:prSet presAssocID="{482DC0C8-5163-4465-94A1-1F68513EFFA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7D057A1-46E3-4910-BE62-6FA511668240}" type="pres">
      <dgm:prSet presAssocID="{C4A7189A-A818-4A0A-A931-851A98658B80}" presName="sibTrans" presStyleLbl="sibTrans2D1" presStyleIdx="1" presStyleCnt="5"/>
      <dgm:spPr/>
      <dgm:t>
        <a:bodyPr/>
        <a:lstStyle/>
        <a:p>
          <a:endParaRPr lang="es-AR"/>
        </a:p>
      </dgm:t>
    </dgm:pt>
    <dgm:pt modelId="{FD532712-C7E8-40DD-93C1-73C3D39A0355}" type="pres">
      <dgm:prSet presAssocID="{C4A7189A-A818-4A0A-A931-851A98658B80}" presName="connectorText" presStyleLbl="sibTrans2D1" presStyleIdx="1" presStyleCnt="5"/>
      <dgm:spPr/>
      <dgm:t>
        <a:bodyPr/>
        <a:lstStyle/>
        <a:p>
          <a:endParaRPr lang="es-AR"/>
        </a:p>
      </dgm:t>
    </dgm:pt>
    <dgm:pt modelId="{BB2B7AE3-C286-4648-9D52-2EC8EAA7A44C}" type="pres">
      <dgm:prSet presAssocID="{7FAD5406-AFF4-45C0-8983-7BD0693A672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2E9AC02-316B-49B4-A5ED-48164DF025EB}" type="pres">
      <dgm:prSet presAssocID="{5B8641BF-DE1F-4CCA-9E4A-B2ECC8A94518}" presName="sibTrans" presStyleLbl="sibTrans2D1" presStyleIdx="2" presStyleCnt="5"/>
      <dgm:spPr/>
      <dgm:t>
        <a:bodyPr/>
        <a:lstStyle/>
        <a:p>
          <a:endParaRPr lang="es-AR"/>
        </a:p>
      </dgm:t>
    </dgm:pt>
    <dgm:pt modelId="{707F6B15-9576-463C-ABE7-3C7AB603933F}" type="pres">
      <dgm:prSet presAssocID="{5B8641BF-DE1F-4CCA-9E4A-B2ECC8A94518}" presName="connectorText" presStyleLbl="sibTrans2D1" presStyleIdx="2" presStyleCnt="5"/>
      <dgm:spPr/>
      <dgm:t>
        <a:bodyPr/>
        <a:lstStyle/>
        <a:p>
          <a:endParaRPr lang="es-AR"/>
        </a:p>
      </dgm:t>
    </dgm:pt>
    <dgm:pt modelId="{CA303F2C-7027-4503-9FB3-68A15F38AB2B}" type="pres">
      <dgm:prSet presAssocID="{57EAD238-81BC-4C7E-B71B-C89208CE27C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766BCA5-04B9-4125-BA91-D51CAAE9E552}" type="pres">
      <dgm:prSet presAssocID="{86C947E2-9374-4D0D-A65B-24B178FA2169}" presName="sibTrans" presStyleLbl="sibTrans2D1" presStyleIdx="3" presStyleCnt="5"/>
      <dgm:spPr/>
      <dgm:t>
        <a:bodyPr/>
        <a:lstStyle/>
        <a:p>
          <a:endParaRPr lang="es-AR"/>
        </a:p>
      </dgm:t>
    </dgm:pt>
    <dgm:pt modelId="{EBE584A5-800C-4BB3-ADA0-A825BAA3BC5B}" type="pres">
      <dgm:prSet presAssocID="{86C947E2-9374-4D0D-A65B-24B178FA2169}" presName="connectorText" presStyleLbl="sibTrans2D1" presStyleIdx="3" presStyleCnt="5"/>
      <dgm:spPr/>
      <dgm:t>
        <a:bodyPr/>
        <a:lstStyle/>
        <a:p>
          <a:endParaRPr lang="es-AR"/>
        </a:p>
      </dgm:t>
    </dgm:pt>
    <dgm:pt modelId="{424B9D96-FA1A-4E02-A01A-9C71916011E2}" type="pres">
      <dgm:prSet presAssocID="{48C4B380-613D-45B0-9A59-772FAC38EC6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57C87C7-D5F6-42CE-A69A-233084D88602}" type="pres">
      <dgm:prSet presAssocID="{56CA8D49-9D0E-4ACF-8B5C-E420BA493945}" presName="sibTrans" presStyleLbl="sibTrans2D1" presStyleIdx="4" presStyleCnt="5"/>
      <dgm:spPr/>
      <dgm:t>
        <a:bodyPr/>
        <a:lstStyle/>
        <a:p>
          <a:endParaRPr lang="es-AR"/>
        </a:p>
      </dgm:t>
    </dgm:pt>
    <dgm:pt modelId="{B141FC6A-F5E3-4123-82B6-B60E91336E31}" type="pres">
      <dgm:prSet presAssocID="{56CA8D49-9D0E-4ACF-8B5C-E420BA493945}" presName="connectorText" presStyleLbl="sibTrans2D1" presStyleIdx="4" presStyleCnt="5"/>
      <dgm:spPr/>
      <dgm:t>
        <a:bodyPr/>
        <a:lstStyle/>
        <a:p>
          <a:endParaRPr lang="es-AR"/>
        </a:p>
      </dgm:t>
    </dgm:pt>
  </dgm:ptLst>
  <dgm:cxnLst>
    <dgm:cxn modelId="{6AEBE812-C64D-4C82-A1C7-63427A107C27}" type="presOf" srcId="{56CA8D49-9D0E-4ACF-8B5C-E420BA493945}" destId="{B141FC6A-F5E3-4123-82B6-B60E91336E31}" srcOrd="1" destOrd="0" presId="urn:microsoft.com/office/officeart/2005/8/layout/cycle2"/>
    <dgm:cxn modelId="{F93F3F4C-DE84-4C2A-9044-69AD59979403}" srcId="{C9E7E4DF-A837-4056-8A13-62C37DCB279A}" destId="{7FAD5406-AFF4-45C0-8983-7BD0693A6723}" srcOrd="2" destOrd="0" parTransId="{1408F826-C032-417D-B203-0324AF56290C}" sibTransId="{5B8641BF-DE1F-4CCA-9E4A-B2ECC8A94518}"/>
    <dgm:cxn modelId="{1E71F83F-E3D4-4934-ADEC-F5B4E46CC423}" type="presOf" srcId="{48C4B380-613D-45B0-9A59-772FAC38EC6C}" destId="{424B9D96-FA1A-4E02-A01A-9C71916011E2}" srcOrd="0" destOrd="0" presId="urn:microsoft.com/office/officeart/2005/8/layout/cycle2"/>
    <dgm:cxn modelId="{93FFC27C-A446-40BA-9C13-ACCDA9DCAD82}" type="presOf" srcId="{360B925D-D20F-4B1F-8B22-5EFE037DFB47}" destId="{23B02945-F904-46AD-803D-1C0389CDBC93}" srcOrd="0" destOrd="0" presId="urn:microsoft.com/office/officeart/2005/8/layout/cycle2"/>
    <dgm:cxn modelId="{09377426-D1EA-4E22-96D3-BFD82D61EA8B}" type="presOf" srcId="{7FAD5406-AFF4-45C0-8983-7BD0693A6723}" destId="{BB2B7AE3-C286-4648-9D52-2EC8EAA7A44C}" srcOrd="0" destOrd="0" presId="urn:microsoft.com/office/officeart/2005/8/layout/cycle2"/>
    <dgm:cxn modelId="{FB808B92-F44F-4ACC-88D9-10B4551084EC}" type="presOf" srcId="{86C947E2-9374-4D0D-A65B-24B178FA2169}" destId="{1766BCA5-04B9-4125-BA91-D51CAAE9E552}" srcOrd="0" destOrd="0" presId="urn:microsoft.com/office/officeart/2005/8/layout/cycle2"/>
    <dgm:cxn modelId="{E00840D7-3371-477F-9A0B-562632C3AFCF}" type="presOf" srcId="{C4A7189A-A818-4A0A-A931-851A98658B80}" destId="{FD532712-C7E8-40DD-93C1-73C3D39A0355}" srcOrd="1" destOrd="0" presId="urn:microsoft.com/office/officeart/2005/8/layout/cycle2"/>
    <dgm:cxn modelId="{FE9E57B4-7B52-43F2-975C-C13FA18A130D}" type="presOf" srcId="{EF8100E0-35FA-479B-ADE9-7FDBC51A118C}" destId="{4A196803-DB26-49FB-B654-405ADB4DB3EF}" srcOrd="1" destOrd="0" presId="urn:microsoft.com/office/officeart/2005/8/layout/cycle2"/>
    <dgm:cxn modelId="{200B6F8A-CF68-4F32-83F8-DFD4643C7888}" type="presOf" srcId="{56CA8D49-9D0E-4ACF-8B5C-E420BA493945}" destId="{957C87C7-D5F6-42CE-A69A-233084D88602}" srcOrd="0" destOrd="0" presId="urn:microsoft.com/office/officeart/2005/8/layout/cycle2"/>
    <dgm:cxn modelId="{B62973C6-FDAF-4023-803E-FBC7C95B6C76}" type="presOf" srcId="{86C947E2-9374-4D0D-A65B-24B178FA2169}" destId="{EBE584A5-800C-4BB3-ADA0-A825BAA3BC5B}" srcOrd="1" destOrd="0" presId="urn:microsoft.com/office/officeart/2005/8/layout/cycle2"/>
    <dgm:cxn modelId="{D6C313AC-FD93-4578-8D2E-87C70F35F2A7}" srcId="{C9E7E4DF-A837-4056-8A13-62C37DCB279A}" destId="{360B925D-D20F-4B1F-8B22-5EFE037DFB47}" srcOrd="0" destOrd="0" parTransId="{960A1759-F9A6-4F4A-B4E8-B7F6FE370FA1}" sibTransId="{EF8100E0-35FA-479B-ADE9-7FDBC51A118C}"/>
    <dgm:cxn modelId="{DF4984C4-7B8E-4C85-9884-09DD4109B102}" type="presOf" srcId="{5B8641BF-DE1F-4CCA-9E4A-B2ECC8A94518}" destId="{707F6B15-9576-463C-ABE7-3C7AB603933F}" srcOrd="1" destOrd="0" presId="urn:microsoft.com/office/officeart/2005/8/layout/cycle2"/>
    <dgm:cxn modelId="{00984B69-7354-4CC3-B72B-34776451C234}" srcId="{C9E7E4DF-A837-4056-8A13-62C37DCB279A}" destId="{48C4B380-613D-45B0-9A59-772FAC38EC6C}" srcOrd="4" destOrd="0" parTransId="{78B6272D-C785-415D-A5E9-AB1CDAFA9E28}" sibTransId="{56CA8D49-9D0E-4ACF-8B5C-E420BA493945}"/>
    <dgm:cxn modelId="{EFA35D25-0BBC-463B-AE4F-D608EBD07E71}" type="presOf" srcId="{C9E7E4DF-A837-4056-8A13-62C37DCB279A}" destId="{59EDFA91-DAED-45DE-ACE4-DFF9BC412E30}" srcOrd="0" destOrd="0" presId="urn:microsoft.com/office/officeart/2005/8/layout/cycle2"/>
    <dgm:cxn modelId="{7FEB9D6A-911D-4E47-914D-91F4DE0E8CA6}" type="presOf" srcId="{C4A7189A-A818-4A0A-A931-851A98658B80}" destId="{37D057A1-46E3-4910-BE62-6FA511668240}" srcOrd="0" destOrd="0" presId="urn:microsoft.com/office/officeart/2005/8/layout/cycle2"/>
    <dgm:cxn modelId="{B4A5E43A-675C-43A3-92BF-504329AD35B5}" type="presOf" srcId="{EF8100E0-35FA-479B-ADE9-7FDBC51A118C}" destId="{3BF7A34A-076B-4B5A-826C-2DA5D4FB6C65}" srcOrd="0" destOrd="0" presId="urn:microsoft.com/office/officeart/2005/8/layout/cycle2"/>
    <dgm:cxn modelId="{B4D566EB-C3B0-417E-B7D7-605FA9C654C3}" type="presOf" srcId="{482DC0C8-5163-4465-94A1-1F68513EFFA5}" destId="{B86BE069-4428-49DA-B64D-2C1F0BD3B08A}" srcOrd="0" destOrd="0" presId="urn:microsoft.com/office/officeart/2005/8/layout/cycle2"/>
    <dgm:cxn modelId="{D2F0B7BF-DA76-4588-949A-1F4D3EC0FD73}" type="presOf" srcId="{57EAD238-81BC-4C7E-B71B-C89208CE27CF}" destId="{CA303F2C-7027-4503-9FB3-68A15F38AB2B}" srcOrd="0" destOrd="0" presId="urn:microsoft.com/office/officeart/2005/8/layout/cycle2"/>
    <dgm:cxn modelId="{250044E6-F4D1-498B-9805-B659A75984E5}" type="presOf" srcId="{5B8641BF-DE1F-4CCA-9E4A-B2ECC8A94518}" destId="{32E9AC02-316B-49B4-A5ED-48164DF025EB}" srcOrd="0" destOrd="0" presId="urn:microsoft.com/office/officeart/2005/8/layout/cycle2"/>
    <dgm:cxn modelId="{B4757D08-4316-4668-8499-97C807CBFFE5}" srcId="{C9E7E4DF-A837-4056-8A13-62C37DCB279A}" destId="{57EAD238-81BC-4C7E-B71B-C89208CE27CF}" srcOrd="3" destOrd="0" parTransId="{0105C56D-55CA-40D9-B5EF-BFC67798896B}" sibTransId="{86C947E2-9374-4D0D-A65B-24B178FA2169}"/>
    <dgm:cxn modelId="{F5BB18A5-686D-4937-921B-907D511C2382}" srcId="{C9E7E4DF-A837-4056-8A13-62C37DCB279A}" destId="{482DC0C8-5163-4465-94A1-1F68513EFFA5}" srcOrd="1" destOrd="0" parTransId="{D3D77FC1-8E6B-43FE-A311-C9A5C275C37B}" sibTransId="{C4A7189A-A818-4A0A-A931-851A98658B80}"/>
    <dgm:cxn modelId="{C49F98B8-EB27-48DA-8EB9-7B26C15FCC04}" type="presParOf" srcId="{59EDFA91-DAED-45DE-ACE4-DFF9BC412E30}" destId="{23B02945-F904-46AD-803D-1C0389CDBC93}" srcOrd="0" destOrd="0" presId="urn:microsoft.com/office/officeart/2005/8/layout/cycle2"/>
    <dgm:cxn modelId="{3D7CEC53-AB9D-4324-BEE5-E70F90AEEB1D}" type="presParOf" srcId="{59EDFA91-DAED-45DE-ACE4-DFF9BC412E30}" destId="{3BF7A34A-076B-4B5A-826C-2DA5D4FB6C65}" srcOrd="1" destOrd="0" presId="urn:microsoft.com/office/officeart/2005/8/layout/cycle2"/>
    <dgm:cxn modelId="{80730733-7682-4884-9BF0-756DC7ABB4A8}" type="presParOf" srcId="{3BF7A34A-076B-4B5A-826C-2DA5D4FB6C65}" destId="{4A196803-DB26-49FB-B654-405ADB4DB3EF}" srcOrd="0" destOrd="0" presId="urn:microsoft.com/office/officeart/2005/8/layout/cycle2"/>
    <dgm:cxn modelId="{8F00EC95-0D39-4D11-B95B-D7122E5CDA69}" type="presParOf" srcId="{59EDFA91-DAED-45DE-ACE4-DFF9BC412E30}" destId="{B86BE069-4428-49DA-B64D-2C1F0BD3B08A}" srcOrd="2" destOrd="0" presId="urn:microsoft.com/office/officeart/2005/8/layout/cycle2"/>
    <dgm:cxn modelId="{5ACE48D0-4723-4FB9-B5DE-4CBC1AA16EDA}" type="presParOf" srcId="{59EDFA91-DAED-45DE-ACE4-DFF9BC412E30}" destId="{37D057A1-46E3-4910-BE62-6FA511668240}" srcOrd="3" destOrd="0" presId="urn:microsoft.com/office/officeart/2005/8/layout/cycle2"/>
    <dgm:cxn modelId="{7C8B8D8E-E99E-42B9-B7FB-ACF1657F934A}" type="presParOf" srcId="{37D057A1-46E3-4910-BE62-6FA511668240}" destId="{FD532712-C7E8-40DD-93C1-73C3D39A0355}" srcOrd="0" destOrd="0" presId="urn:microsoft.com/office/officeart/2005/8/layout/cycle2"/>
    <dgm:cxn modelId="{3A71E16D-59E8-4B64-9848-BE5C4CB2B4ED}" type="presParOf" srcId="{59EDFA91-DAED-45DE-ACE4-DFF9BC412E30}" destId="{BB2B7AE3-C286-4648-9D52-2EC8EAA7A44C}" srcOrd="4" destOrd="0" presId="urn:microsoft.com/office/officeart/2005/8/layout/cycle2"/>
    <dgm:cxn modelId="{3412F6AA-4A7F-4806-87D9-0A30DF9E9924}" type="presParOf" srcId="{59EDFA91-DAED-45DE-ACE4-DFF9BC412E30}" destId="{32E9AC02-316B-49B4-A5ED-48164DF025EB}" srcOrd="5" destOrd="0" presId="urn:microsoft.com/office/officeart/2005/8/layout/cycle2"/>
    <dgm:cxn modelId="{5C561E39-CFC7-4562-9EE9-24818BA829B0}" type="presParOf" srcId="{32E9AC02-316B-49B4-A5ED-48164DF025EB}" destId="{707F6B15-9576-463C-ABE7-3C7AB603933F}" srcOrd="0" destOrd="0" presId="urn:microsoft.com/office/officeart/2005/8/layout/cycle2"/>
    <dgm:cxn modelId="{5B4655C3-043D-4DC4-9313-838A19599502}" type="presParOf" srcId="{59EDFA91-DAED-45DE-ACE4-DFF9BC412E30}" destId="{CA303F2C-7027-4503-9FB3-68A15F38AB2B}" srcOrd="6" destOrd="0" presId="urn:microsoft.com/office/officeart/2005/8/layout/cycle2"/>
    <dgm:cxn modelId="{B09F3E26-59A6-4566-89D7-0EEBBF82AF44}" type="presParOf" srcId="{59EDFA91-DAED-45DE-ACE4-DFF9BC412E30}" destId="{1766BCA5-04B9-4125-BA91-D51CAAE9E552}" srcOrd="7" destOrd="0" presId="urn:microsoft.com/office/officeart/2005/8/layout/cycle2"/>
    <dgm:cxn modelId="{3A4031DA-7397-4C52-8F55-CCCE02B4EA5A}" type="presParOf" srcId="{1766BCA5-04B9-4125-BA91-D51CAAE9E552}" destId="{EBE584A5-800C-4BB3-ADA0-A825BAA3BC5B}" srcOrd="0" destOrd="0" presId="urn:microsoft.com/office/officeart/2005/8/layout/cycle2"/>
    <dgm:cxn modelId="{728DA7D9-F711-411D-813E-D0BB463D04E4}" type="presParOf" srcId="{59EDFA91-DAED-45DE-ACE4-DFF9BC412E30}" destId="{424B9D96-FA1A-4E02-A01A-9C71916011E2}" srcOrd="8" destOrd="0" presId="urn:microsoft.com/office/officeart/2005/8/layout/cycle2"/>
    <dgm:cxn modelId="{78C0DBCF-8D28-4A42-AE01-0FB23CD1CAEB}" type="presParOf" srcId="{59EDFA91-DAED-45DE-ACE4-DFF9BC412E30}" destId="{957C87C7-D5F6-42CE-A69A-233084D88602}" srcOrd="9" destOrd="0" presId="urn:microsoft.com/office/officeart/2005/8/layout/cycle2"/>
    <dgm:cxn modelId="{B863E05C-8645-4AD7-9E23-CC2B973D7536}" type="presParOf" srcId="{957C87C7-D5F6-42CE-A69A-233084D88602}" destId="{B141FC6A-F5E3-4123-82B6-B60E91336E31}" srcOrd="0" destOrd="0" presId="urn:microsoft.com/office/officeart/2005/8/layout/cycle2"/>
  </dgm:cxnLst>
  <dgm:bg>
    <a:gradFill flip="none" rotWithShape="1">
      <a:gsLst>
        <a:gs pos="0">
          <a:srgbClr val="FFF200"/>
        </a:gs>
        <a:gs pos="45000">
          <a:srgbClr val="FF7A00"/>
        </a:gs>
        <a:gs pos="70000">
          <a:srgbClr val="FF0300"/>
        </a:gs>
        <a:gs pos="100000">
          <a:srgbClr val="4D0808"/>
        </a:gs>
      </a:gsLst>
      <a:lin ang="2700000" scaled="0"/>
      <a:tileRect/>
    </a:gradFill>
    <a:effectLst>
      <a:outerShdw blurRad="50800" dist="50800" dir="5400000" algn="ctr" rotWithShape="0">
        <a:schemeClr val="tx1">
          <a:alpha val="82000"/>
        </a:schemeClr>
      </a:outerShdw>
    </a:effectLst>
  </dgm:bg>
  <dgm:whole>
    <a:ln cap="rnd" cmpd="sng">
      <a:solidFill>
        <a:schemeClr val="tx1"/>
      </a:solidFill>
      <a:prstDash val="dash"/>
      <a:beve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5250B0-95A9-43E5-B31C-A6A6A7892EE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AEB574EA-5FE6-47E7-B7E0-4ED44025CD2C}">
      <dgm:prSet/>
      <dgm:sp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0"/>
        </a:gradFill>
      </dgm:spPr>
      <dgm:t>
        <a:bodyPr/>
        <a:lstStyle/>
        <a:p>
          <a:pPr rtl="0"/>
          <a:r>
            <a:rPr lang="es-AR" dirty="0" smtClean="0"/>
            <a:t>Ciclo de vida del producto</a:t>
          </a:r>
          <a:endParaRPr lang="es-AR" dirty="0"/>
        </a:p>
      </dgm:t>
    </dgm:pt>
    <dgm:pt modelId="{E5CE6DA8-F237-4A97-9409-0BCE6EB571CF}" type="parTrans" cxnId="{53EA0656-35DA-4782-A8D5-2F0349D793A2}">
      <dgm:prSet/>
      <dgm:spPr/>
      <dgm:t>
        <a:bodyPr/>
        <a:lstStyle/>
        <a:p>
          <a:endParaRPr lang="es-AR"/>
        </a:p>
      </dgm:t>
    </dgm:pt>
    <dgm:pt modelId="{D6DEB363-9A65-4927-BD10-97D3661595E6}" type="sibTrans" cxnId="{53EA0656-35DA-4782-A8D5-2F0349D793A2}">
      <dgm:prSet/>
      <dgm:spPr/>
      <dgm:t>
        <a:bodyPr/>
        <a:lstStyle/>
        <a:p>
          <a:endParaRPr lang="es-AR"/>
        </a:p>
      </dgm:t>
    </dgm:pt>
    <dgm:pt modelId="{EC1ECB68-8E55-4F78-A692-F1F456274F08}">
      <dgm:prSet/>
      <dgm:sp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0"/>
        </a:gradFill>
      </dgm:spPr>
      <dgm:t>
        <a:bodyPr/>
        <a:lstStyle/>
        <a:p>
          <a:pPr rtl="0"/>
          <a:r>
            <a:rPr lang="es-AR" dirty="0" smtClean="0"/>
            <a:t>Indicadores económicos</a:t>
          </a:r>
          <a:endParaRPr lang="es-AR" dirty="0"/>
        </a:p>
      </dgm:t>
    </dgm:pt>
    <dgm:pt modelId="{692534F6-5257-45EF-9E9D-7D2AC7CC4893}" type="parTrans" cxnId="{339DA8AC-EB7C-4833-80B7-263BCFDD6DFE}">
      <dgm:prSet/>
      <dgm:spPr/>
      <dgm:t>
        <a:bodyPr/>
        <a:lstStyle/>
        <a:p>
          <a:endParaRPr lang="es-AR"/>
        </a:p>
      </dgm:t>
    </dgm:pt>
    <dgm:pt modelId="{CC1B794C-B084-4BB8-937B-E3FAE15232E9}" type="sibTrans" cxnId="{339DA8AC-EB7C-4833-80B7-263BCFDD6DFE}">
      <dgm:prSet/>
      <dgm:spPr/>
      <dgm:t>
        <a:bodyPr/>
        <a:lstStyle/>
        <a:p>
          <a:endParaRPr lang="es-AR"/>
        </a:p>
      </dgm:t>
    </dgm:pt>
    <dgm:pt modelId="{C1350ACE-5E42-42A5-96EC-8FB8162C968D}">
      <dgm:prSet/>
      <dgm:sp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0"/>
        </a:gradFill>
      </dgm:spPr>
      <dgm:t>
        <a:bodyPr/>
        <a:lstStyle/>
        <a:p>
          <a:pPr rtl="0"/>
          <a:r>
            <a:rPr lang="es-AR" dirty="0" smtClean="0"/>
            <a:t>Competitividad </a:t>
          </a:r>
          <a:endParaRPr lang="es-AR" dirty="0"/>
        </a:p>
      </dgm:t>
    </dgm:pt>
    <dgm:pt modelId="{56B9D6D2-0F72-4113-A959-6EB6216114FC}" type="parTrans" cxnId="{8967036F-8C2D-45FF-9CBB-A4F8AA4BB4A0}">
      <dgm:prSet/>
      <dgm:spPr/>
      <dgm:t>
        <a:bodyPr/>
        <a:lstStyle/>
        <a:p>
          <a:endParaRPr lang="es-AR"/>
        </a:p>
      </dgm:t>
    </dgm:pt>
    <dgm:pt modelId="{509E311F-535F-41FA-8946-9AA2355C41D3}" type="sibTrans" cxnId="{8967036F-8C2D-45FF-9CBB-A4F8AA4BB4A0}">
      <dgm:prSet/>
      <dgm:spPr/>
      <dgm:t>
        <a:bodyPr/>
        <a:lstStyle/>
        <a:p>
          <a:endParaRPr lang="es-AR"/>
        </a:p>
      </dgm:t>
    </dgm:pt>
    <dgm:pt modelId="{440B14EC-1189-42C0-91D0-522B2A711924}" type="pres">
      <dgm:prSet presAssocID="{525250B0-95A9-43E5-B31C-A6A6A7892EE7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9B136EE8-114F-464D-9FBF-E419B91DFAA5}" type="pres">
      <dgm:prSet presAssocID="{AEB574EA-5FE6-47E7-B7E0-4ED44025CD2C}" presName="circ1" presStyleLbl="vennNode1" presStyleIdx="0" presStyleCnt="3"/>
      <dgm:spPr/>
      <dgm:t>
        <a:bodyPr/>
        <a:lstStyle/>
        <a:p>
          <a:endParaRPr lang="es-AR"/>
        </a:p>
      </dgm:t>
    </dgm:pt>
    <dgm:pt modelId="{7B914FFA-2C48-4B12-A3B5-384653BF06DA}" type="pres">
      <dgm:prSet presAssocID="{AEB574EA-5FE6-47E7-B7E0-4ED44025CD2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0196897-E8EB-4F44-BCA8-9E59D9239801}" type="pres">
      <dgm:prSet presAssocID="{EC1ECB68-8E55-4F78-A692-F1F456274F08}" presName="circ2" presStyleLbl="vennNode1" presStyleIdx="1" presStyleCnt="3"/>
      <dgm:spPr/>
      <dgm:t>
        <a:bodyPr/>
        <a:lstStyle/>
        <a:p>
          <a:endParaRPr lang="es-AR"/>
        </a:p>
      </dgm:t>
    </dgm:pt>
    <dgm:pt modelId="{13CCE3AA-5741-41C7-A373-AF9F4224C77D}" type="pres">
      <dgm:prSet presAssocID="{EC1ECB68-8E55-4F78-A692-F1F456274F0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2927600-9472-46B3-A208-5F877B9B8244}" type="pres">
      <dgm:prSet presAssocID="{C1350ACE-5E42-42A5-96EC-8FB8162C968D}" presName="circ3" presStyleLbl="vennNode1" presStyleIdx="2" presStyleCnt="3"/>
      <dgm:spPr/>
      <dgm:t>
        <a:bodyPr/>
        <a:lstStyle/>
        <a:p>
          <a:endParaRPr lang="es-AR"/>
        </a:p>
      </dgm:t>
    </dgm:pt>
    <dgm:pt modelId="{4A8D10DA-A4A9-4983-8BE3-C4263FF81EC8}" type="pres">
      <dgm:prSet presAssocID="{C1350ACE-5E42-42A5-96EC-8FB8162C968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7C75B796-85D5-44C2-9708-43A76E4D6B81}" type="presOf" srcId="{AEB574EA-5FE6-47E7-B7E0-4ED44025CD2C}" destId="{9B136EE8-114F-464D-9FBF-E419B91DFAA5}" srcOrd="0" destOrd="0" presId="urn:microsoft.com/office/officeart/2005/8/layout/venn1"/>
    <dgm:cxn modelId="{6610ED8C-C1C3-4B39-86E0-A2DEA97F0689}" type="presOf" srcId="{EC1ECB68-8E55-4F78-A692-F1F456274F08}" destId="{70196897-E8EB-4F44-BCA8-9E59D9239801}" srcOrd="0" destOrd="0" presId="urn:microsoft.com/office/officeart/2005/8/layout/venn1"/>
    <dgm:cxn modelId="{927DA24F-4A95-4D2D-9ED8-2D62DD453A54}" type="presOf" srcId="{525250B0-95A9-43E5-B31C-A6A6A7892EE7}" destId="{440B14EC-1189-42C0-91D0-522B2A711924}" srcOrd="0" destOrd="0" presId="urn:microsoft.com/office/officeart/2005/8/layout/venn1"/>
    <dgm:cxn modelId="{55F8CD43-3F4F-44B4-95CC-1CCF9C63587E}" type="presOf" srcId="{C1350ACE-5E42-42A5-96EC-8FB8162C968D}" destId="{4A8D10DA-A4A9-4983-8BE3-C4263FF81EC8}" srcOrd="1" destOrd="0" presId="urn:microsoft.com/office/officeart/2005/8/layout/venn1"/>
    <dgm:cxn modelId="{74253F46-5E1D-4764-AEB4-8E187EE6F6F9}" type="presOf" srcId="{C1350ACE-5E42-42A5-96EC-8FB8162C968D}" destId="{72927600-9472-46B3-A208-5F877B9B8244}" srcOrd="0" destOrd="0" presId="urn:microsoft.com/office/officeart/2005/8/layout/venn1"/>
    <dgm:cxn modelId="{339DA8AC-EB7C-4833-80B7-263BCFDD6DFE}" srcId="{525250B0-95A9-43E5-B31C-A6A6A7892EE7}" destId="{EC1ECB68-8E55-4F78-A692-F1F456274F08}" srcOrd="1" destOrd="0" parTransId="{692534F6-5257-45EF-9E9D-7D2AC7CC4893}" sibTransId="{CC1B794C-B084-4BB8-937B-E3FAE15232E9}"/>
    <dgm:cxn modelId="{8967036F-8C2D-45FF-9CBB-A4F8AA4BB4A0}" srcId="{525250B0-95A9-43E5-B31C-A6A6A7892EE7}" destId="{C1350ACE-5E42-42A5-96EC-8FB8162C968D}" srcOrd="2" destOrd="0" parTransId="{56B9D6D2-0F72-4113-A959-6EB6216114FC}" sibTransId="{509E311F-535F-41FA-8946-9AA2355C41D3}"/>
    <dgm:cxn modelId="{72923D89-4A19-45EF-91E8-7D23D399F75D}" type="presOf" srcId="{EC1ECB68-8E55-4F78-A692-F1F456274F08}" destId="{13CCE3AA-5741-41C7-A373-AF9F4224C77D}" srcOrd="1" destOrd="0" presId="urn:microsoft.com/office/officeart/2005/8/layout/venn1"/>
    <dgm:cxn modelId="{F247DA40-4C85-4F85-9C5B-FB68E2FAF710}" type="presOf" srcId="{AEB574EA-5FE6-47E7-B7E0-4ED44025CD2C}" destId="{7B914FFA-2C48-4B12-A3B5-384653BF06DA}" srcOrd="1" destOrd="0" presId="urn:microsoft.com/office/officeart/2005/8/layout/venn1"/>
    <dgm:cxn modelId="{53EA0656-35DA-4782-A8D5-2F0349D793A2}" srcId="{525250B0-95A9-43E5-B31C-A6A6A7892EE7}" destId="{AEB574EA-5FE6-47E7-B7E0-4ED44025CD2C}" srcOrd="0" destOrd="0" parTransId="{E5CE6DA8-F237-4A97-9409-0BCE6EB571CF}" sibTransId="{D6DEB363-9A65-4927-BD10-97D3661595E6}"/>
    <dgm:cxn modelId="{52EB2602-B270-4A9D-A1A1-7538A196F69D}" type="presParOf" srcId="{440B14EC-1189-42C0-91D0-522B2A711924}" destId="{9B136EE8-114F-464D-9FBF-E419B91DFAA5}" srcOrd="0" destOrd="0" presId="urn:microsoft.com/office/officeart/2005/8/layout/venn1"/>
    <dgm:cxn modelId="{F3FBBDE1-B4FF-41B7-98D7-1BCF1EECF5ED}" type="presParOf" srcId="{440B14EC-1189-42C0-91D0-522B2A711924}" destId="{7B914FFA-2C48-4B12-A3B5-384653BF06DA}" srcOrd="1" destOrd="0" presId="urn:microsoft.com/office/officeart/2005/8/layout/venn1"/>
    <dgm:cxn modelId="{0BC716EA-172E-4D15-AE34-C4205DBAA0CD}" type="presParOf" srcId="{440B14EC-1189-42C0-91D0-522B2A711924}" destId="{70196897-E8EB-4F44-BCA8-9E59D9239801}" srcOrd="2" destOrd="0" presId="urn:microsoft.com/office/officeart/2005/8/layout/venn1"/>
    <dgm:cxn modelId="{CD2B516C-511C-4164-89E4-DBC0AB5D9B8C}" type="presParOf" srcId="{440B14EC-1189-42C0-91D0-522B2A711924}" destId="{13CCE3AA-5741-41C7-A373-AF9F4224C77D}" srcOrd="3" destOrd="0" presId="urn:microsoft.com/office/officeart/2005/8/layout/venn1"/>
    <dgm:cxn modelId="{CC5CE58E-0C04-4A7E-BF0B-FF81588D7801}" type="presParOf" srcId="{440B14EC-1189-42C0-91D0-522B2A711924}" destId="{72927600-9472-46B3-A208-5F877B9B8244}" srcOrd="4" destOrd="0" presId="urn:microsoft.com/office/officeart/2005/8/layout/venn1"/>
    <dgm:cxn modelId="{BE820D1F-2980-45FF-8308-CC0932092CCC}" type="presParOf" srcId="{440B14EC-1189-42C0-91D0-522B2A711924}" destId="{4A8D10DA-A4A9-4983-8BE3-C4263FF81EC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659B99-C72C-40F7-BE18-E240C0B3F3C8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4493790F-DC23-4B65-B839-4F9DC7B29DEB}">
      <dgm:prSet/>
      <dgm:sp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0"/>
        </a:gradFill>
      </dgm:spPr>
      <dgm:t>
        <a:bodyPr/>
        <a:lstStyle/>
        <a:p>
          <a:pPr rtl="0"/>
          <a:r>
            <a:rPr lang="es-AR" dirty="0" smtClean="0"/>
            <a:t>Diversidad. </a:t>
          </a:r>
          <a:endParaRPr lang="es-AR" dirty="0"/>
        </a:p>
      </dgm:t>
    </dgm:pt>
    <dgm:pt modelId="{7C3B8641-62FD-441E-911D-A78D726A3336}" type="parTrans" cxnId="{779122C2-0766-4590-9062-635AE773EC52}">
      <dgm:prSet/>
      <dgm:spPr/>
      <dgm:t>
        <a:bodyPr/>
        <a:lstStyle/>
        <a:p>
          <a:endParaRPr lang="es-AR"/>
        </a:p>
      </dgm:t>
    </dgm:pt>
    <dgm:pt modelId="{D097A378-34EA-4F21-A4A3-50AFA520E322}" type="sibTrans" cxnId="{779122C2-0766-4590-9062-635AE773EC52}">
      <dgm:prSet/>
      <dgm:spPr/>
      <dgm:t>
        <a:bodyPr/>
        <a:lstStyle/>
        <a:p>
          <a:endParaRPr lang="es-AR"/>
        </a:p>
      </dgm:t>
    </dgm:pt>
    <dgm:pt modelId="{F015FE17-510C-4967-BE1B-ADF5B042F263}">
      <dgm:prSet/>
      <dgm:sp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0"/>
        </a:gradFill>
      </dgm:spPr>
      <dgm:t>
        <a:bodyPr/>
        <a:lstStyle/>
        <a:p>
          <a:pPr rtl="0"/>
          <a:r>
            <a:rPr lang="es-AR" dirty="0" smtClean="0"/>
            <a:t>Criterio de auto referencia.</a:t>
          </a:r>
          <a:endParaRPr lang="es-AR" dirty="0"/>
        </a:p>
      </dgm:t>
    </dgm:pt>
    <dgm:pt modelId="{935454B6-05BC-47C9-8A90-7F818BEA93C4}" type="parTrans" cxnId="{56EFA563-BFE7-4C45-AA7E-DFDEEF36EC57}">
      <dgm:prSet/>
      <dgm:spPr/>
      <dgm:t>
        <a:bodyPr/>
        <a:lstStyle/>
        <a:p>
          <a:endParaRPr lang="es-AR"/>
        </a:p>
      </dgm:t>
    </dgm:pt>
    <dgm:pt modelId="{CE559DE3-7645-4479-8415-F6F118E83010}" type="sibTrans" cxnId="{56EFA563-BFE7-4C45-AA7E-DFDEEF36EC57}">
      <dgm:prSet/>
      <dgm:spPr/>
      <dgm:t>
        <a:bodyPr/>
        <a:lstStyle/>
        <a:p>
          <a:endParaRPr lang="es-AR"/>
        </a:p>
      </dgm:t>
    </dgm:pt>
    <dgm:pt modelId="{5FD98B27-D1FA-4A32-9146-F3887BF63A83}">
      <dgm:prSet/>
      <dgm:sp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0"/>
        </a:gradFill>
      </dgm:spPr>
      <dgm:t>
        <a:bodyPr/>
        <a:lstStyle/>
        <a:p>
          <a:pPr rtl="0"/>
          <a:r>
            <a:rPr lang="es-AR" dirty="0" smtClean="0"/>
            <a:t>Estilo de vida.</a:t>
          </a:r>
          <a:endParaRPr lang="es-AR" dirty="0"/>
        </a:p>
      </dgm:t>
    </dgm:pt>
    <dgm:pt modelId="{F90FD3E6-7B9A-4DAD-874A-9E721F9A73E6}" type="parTrans" cxnId="{15525785-8481-4ACA-A9BE-8E62ACDB393D}">
      <dgm:prSet/>
      <dgm:spPr/>
      <dgm:t>
        <a:bodyPr/>
        <a:lstStyle/>
        <a:p>
          <a:endParaRPr lang="es-AR"/>
        </a:p>
      </dgm:t>
    </dgm:pt>
    <dgm:pt modelId="{38833EEC-FE03-4A4C-A6CC-A424C1E49434}" type="sibTrans" cxnId="{15525785-8481-4ACA-A9BE-8E62ACDB393D}">
      <dgm:prSet/>
      <dgm:spPr/>
      <dgm:t>
        <a:bodyPr/>
        <a:lstStyle/>
        <a:p>
          <a:endParaRPr lang="es-AR"/>
        </a:p>
      </dgm:t>
    </dgm:pt>
    <dgm:pt modelId="{4174872F-4508-428A-ABA4-12B6AE89D8C9}" type="pres">
      <dgm:prSet presAssocID="{22659B99-C72C-40F7-BE18-E240C0B3F3C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EC505485-5D5C-43F2-94B4-65B85D0F6D53}" type="pres">
      <dgm:prSet presAssocID="{4493790F-DC23-4B65-B839-4F9DC7B29DE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D2DC1B8-3E2D-4873-B7DE-8CD91705A1AF}" type="pres">
      <dgm:prSet presAssocID="{D097A378-34EA-4F21-A4A3-50AFA520E322}" presName="sibTrans" presStyleCnt="0"/>
      <dgm:spPr/>
    </dgm:pt>
    <dgm:pt modelId="{0E672BDB-3BE9-4913-8602-53B49832E892}" type="pres">
      <dgm:prSet presAssocID="{F015FE17-510C-4967-BE1B-ADF5B042F26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E089D04-2CAD-410E-B7FE-132CB68866BD}" type="pres">
      <dgm:prSet presAssocID="{CE559DE3-7645-4479-8415-F6F118E83010}" presName="sibTrans" presStyleCnt="0"/>
      <dgm:spPr/>
    </dgm:pt>
    <dgm:pt modelId="{58F34674-6607-4549-8122-B110615AECB5}" type="pres">
      <dgm:prSet presAssocID="{5FD98B27-D1FA-4A32-9146-F3887BF63A8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1D152544-EB67-49B3-942D-74588F3F2D56}" type="presOf" srcId="{22659B99-C72C-40F7-BE18-E240C0B3F3C8}" destId="{4174872F-4508-428A-ABA4-12B6AE89D8C9}" srcOrd="0" destOrd="0" presId="urn:microsoft.com/office/officeart/2005/8/layout/default#1"/>
    <dgm:cxn modelId="{ADFEBA54-F125-4657-8396-FC28E528121C}" type="presOf" srcId="{5FD98B27-D1FA-4A32-9146-F3887BF63A83}" destId="{58F34674-6607-4549-8122-B110615AECB5}" srcOrd="0" destOrd="0" presId="urn:microsoft.com/office/officeart/2005/8/layout/default#1"/>
    <dgm:cxn modelId="{56EFA563-BFE7-4C45-AA7E-DFDEEF36EC57}" srcId="{22659B99-C72C-40F7-BE18-E240C0B3F3C8}" destId="{F015FE17-510C-4967-BE1B-ADF5B042F263}" srcOrd="1" destOrd="0" parTransId="{935454B6-05BC-47C9-8A90-7F818BEA93C4}" sibTransId="{CE559DE3-7645-4479-8415-F6F118E83010}"/>
    <dgm:cxn modelId="{16200564-4207-4C54-877B-EFB7AFEE839B}" type="presOf" srcId="{F015FE17-510C-4967-BE1B-ADF5B042F263}" destId="{0E672BDB-3BE9-4913-8602-53B49832E892}" srcOrd="0" destOrd="0" presId="urn:microsoft.com/office/officeart/2005/8/layout/default#1"/>
    <dgm:cxn modelId="{068DB559-8BDC-4B29-A1DE-34325BA49E5D}" type="presOf" srcId="{4493790F-DC23-4B65-B839-4F9DC7B29DEB}" destId="{EC505485-5D5C-43F2-94B4-65B85D0F6D53}" srcOrd="0" destOrd="0" presId="urn:microsoft.com/office/officeart/2005/8/layout/default#1"/>
    <dgm:cxn modelId="{15525785-8481-4ACA-A9BE-8E62ACDB393D}" srcId="{22659B99-C72C-40F7-BE18-E240C0B3F3C8}" destId="{5FD98B27-D1FA-4A32-9146-F3887BF63A83}" srcOrd="2" destOrd="0" parTransId="{F90FD3E6-7B9A-4DAD-874A-9E721F9A73E6}" sibTransId="{38833EEC-FE03-4A4C-A6CC-A424C1E49434}"/>
    <dgm:cxn modelId="{779122C2-0766-4590-9062-635AE773EC52}" srcId="{22659B99-C72C-40F7-BE18-E240C0B3F3C8}" destId="{4493790F-DC23-4B65-B839-4F9DC7B29DEB}" srcOrd="0" destOrd="0" parTransId="{7C3B8641-62FD-441E-911D-A78D726A3336}" sibTransId="{D097A378-34EA-4F21-A4A3-50AFA520E322}"/>
    <dgm:cxn modelId="{9065C369-A7D9-4A80-A428-CFA5E6581C2E}" type="presParOf" srcId="{4174872F-4508-428A-ABA4-12B6AE89D8C9}" destId="{EC505485-5D5C-43F2-94B4-65B85D0F6D53}" srcOrd="0" destOrd="0" presId="urn:microsoft.com/office/officeart/2005/8/layout/default#1"/>
    <dgm:cxn modelId="{08304F90-1861-4B96-B267-35E6F21783E8}" type="presParOf" srcId="{4174872F-4508-428A-ABA4-12B6AE89D8C9}" destId="{CD2DC1B8-3E2D-4873-B7DE-8CD91705A1AF}" srcOrd="1" destOrd="0" presId="urn:microsoft.com/office/officeart/2005/8/layout/default#1"/>
    <dgm:cxn modelId="{6E346267-B905-4CD7-BA0C-4C0AFD003C2E}" type="presParOf" srcId="{4174872F-4508-428A-ABA4-12B6AE89D8C9}" destId="{0E672BDB-3BE9-4913-8602-53B49832E892}" srcOrd="2" destOrd="0" presId="urn:microsoft.com/office/officeart/2005/8/layout/default#1"/>
    <dgm:cxn modelId="{F4A8AD0B-7E36-4E0E-BE71-E4990448F2BF}" type="presParOf" srcId="{4174872F-4508-428A-ABA4-12B6AE89D8C9}" destId="{6E089D04-2CAD-410E-B7FE-132CB68866BD}" srcOrd="3" destOrd="0" presId="urn:microsoft.com/office/officeart/2005/8/layout/default#1"/>
    <dgm:cxn modelId="{AC9E26E6-8FD6-43EC-9277-6D365760C01E}" type="presParOf" srcId="{4174872F-4508-428A-ABA4-12B6AE89D8C9}" destId="{58F34674-6607-4549-8122-B110615AECB5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59BBF5-243F-418F-B889-03FB89A220F5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AR"/>
        </a:p>
      </dgm:t>
    </dgm:pt>
    <dgm:pt modelId="{9B1D1F04-390A-462E-8315-DB847FCCDDFA}">
      <dgm:prSet/>
      <dgm:spPr/>
      <dgm:t>
        <a:bodyPr/>
        <a:lstStyle/>
        <a:p>
          <a:pPr rtl="0"/>
          <a:r>
            <a:rPr lang="es-AR" dirty="0" smtClean="0"/>
            <a:t>Aranceles dumping</a:t>
          </a:r>
          <a:endParaRPr lang="es-AR" dirty="0"/>
        </a:p>
      </dgm:t>
    </dgm:pt>
    <dgm:pt modelId="{F47FDF7B-5EC8-4CF6-9396-A5B5E52E1F4B}" type="parTrans" cxnId="{E43861F0-89E8-42BB-BDE8-056CBCEFC8A0}">
      <dgm:prSet/>
      <dgm:spPr/>
      <dgm:t>
        <a:bodyPr/>
        <a:lstStyle/>
        <a:p>
          <a:endParaRPr lang="es-AR"/>
        </a:p>
      </dgm:t>
    </dgm:pt>
    <dgm:pt modelId="{7B999D3C-8D50-4B37-A4F2-AB7CFA96CBDB}" type="sibTrans" cxnId="{E43861F0-89E8-42BB-BDE8-056CBCEFC8A0}">
      <dgm:prSet/>
      <dgm:spPr/>
      <dgm:t>
        <a:bodyPr/>
        <a:lstStyle/>
        <a:p>
          <a:endParaRPr lang="es-AR"/>
        </a:p>
      </dgm:t>
    </dgm:pt>
    <dgm:pt modelId="{FF234846-C752-43F6-A8C1-3D50CAEED759}">
      <dgm:prSet/>
      <dgm:spPr/>
      <dgm:t>
        <a:bodyPr/>
        <a:lstStyle/>
        <a:p>
          <a:pPr rtl="0"/>
          <a:r>
            <a:rPr lang="es-AR" dirty="0" smtClean="0"/>
            <a:t>Trato a la inversión extranjera</a:t>
          </a:r>
          <a:endParaRPr lang="es-AR" dirty="0"/>
        </a:p>
      </dgm:t>
    </dgm:pt>
    <dgm:pt modelId="{CD3EDBA8-4290-4DDF-B48F-D83130BA936D}" type="parTrans" cxnId="{6A694686-4798-4A5B-A5A2-5EBBFB8E31AB}">
      <dgm:prSet/>
      <dgm:spPr/>
      <dgm:t>
        <a:bodyPr/>
        <a:lstStyle/>
        <a:p>
          <a:endParaRPr lang="es-AR"/>
        </a:p>
      </dgm:t>
    </dgm:pt>
    <dgm:pt modelId="{4A0AD720-0DEF-4B09-B7B1-451D46A41B8F}" type="sibTrans" cxnId="{6A694686-4798-4A5B-A5A2-5EBBFB8E31AB}">
      <dgm:prSet/>
      <dgm:spPr/>
      <dgm:t>
        <a:bodyPr/>
        <a:lstStyle/>
        <a:p>
          <a:endParaRPr lang="es-AR"/>
        </a:p>
      </dgm:t>
    </dgm:pt>
    <dgm:pt modelId="{3AB0DFDB-55E2-484E-897A-344866C1C379}">
      <dgm:prSet/>
      <dgm:spPr/>
      <dgm:t>
        <a:bodyPr/>
        <a:lstStyle/>
        <a:p>
          <a:pPr rtl="0"/>
          <a:r>
            <a:rPr lang="es-AR" dirty="0" smtClean="0"/>
            <a:t>Estabilidad </a:t>
          </a:r>
          <a:endParaRPr lang="es-AR" dirty="0"/>
        </a:p>
      </dgm:t>
    </dgm:pt>
    <dgm:pt modelId="{2AC92E6A-2462-491C-8DE4-DCA67914BC47}" type="parTrans" cxnId="{432291C4-E3DD-4FF2-B3D6-0BC5A983BD6F}">
      <dgm:prSet/>
      <dgm:spPr/>
      <dgm:t>
        <a:bodyPr/>
        <a:lstStyle/>
        <a:p>
          <a:endParaRPr lang="es-AR"/>
        </a:p>
      </dgm:t>
    </dgm:pt>
    <dgm:pt modelId="{BC792AC7-F137-4887-B046-DA435D7F3215}" type="sibTrans" cxnId="{432291C4-E3DD-4FF2-B3D6-0BC5A983BD6F}">
      <dgm:prSet/>
      <dgm:spPr/>
      <dgm:t>
        <a:bodyPr/>
        <a:lstStyle/>
        <a:p>
          <a:endParaRPr lang="es-AR"/>
        </a:p>
      </dgm:t>
    </dgm:pt>
    <dgm:pt modelId="{3173634C-F88A-4E93-9473-265E1C748012}" type="pres">
      <dgm:prSet presAssocID="{6159BBF5-243F-418F-B889-03FB89A220F5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F8A2EBA0-A0BB-42EC-8B2F-35496B8F4B9A}" type="pres">
      <dgm:prSet presAssocID="{9B1D1F04-390A-462E-8315-DB847FCCDDFA}" presName="circle1" presStyleLbl="lnNode1" presStyleIdx="0" presStyleCnt="3"/>
      <dgm:sp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0"/>
        </a:gradFill>
      </dgm:spPr>
      <dgm:t>
        <a:bodyPr/>
        <a:lstStyle/>
        <a:p>
          <a:endParaRPr lang="es-AR"/>
        </a:p>
      </dgm:t>
    </dgm:pt>
    <dgm:pt modelId="{D62924BB-D924-4CFA-8F41-2239DA481660}" type="pres">
      <dgm:prSet presAssocID="{9B1D1F04-390A-462E-8315-DB847FCCDDFA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D464E42-480D-4059-B0BB-2845872593EF}" type="pres">
      <dgm:prSet presAssocID="{9B1D1F04-390A-462E-8315-DB847FCCDDFA}" presName="line1" presStyleLbl="callout" presStyleIdx="0" presStyleCnt="6"/>
      <dgm:spPr/>
    </dgm:pt>
    <dgm:pt modelId="{C36002C0-573F-4D78-9201-2600337EA78A}" type="pres">
      <dgm:prSet presAssocID="{9B1D1F04-390A-462E-8315-DB847FCCDDFA}" presName="d1" presStyleLbl="callout" presStyleIdx="1" presStyleCnt="6"/>
      <dgm:spPr/>
    </dgm:pt>
    <dgm:pt modelId="{5E1A7C35-2E3E-40E8-A537-FAEB3E59CFF5}" type="pres">
      <dgm:prSet presAssocID="{FF234846-C752-43F6-A8C1-3D50CAEED759}" presName="circle2" presStyleLbl="lnNode1" presStyleIdx="1" presStyleCnt="3"/>
      <dgm:sp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0"/>
        </a:gradFill>
      </dgm:spPr>
      <dgm:t>
        <a:bodyPr/>
        <a:lstStyle/>
        <a:p>
          <a:endParaRPr lang="es-AR"/>
        </a:p>
      </dgm:t>
    </dgm:pt>
    <dgm:pt modelId="{7A76164E-9ECA-4FC3-BF30-0CAC51226E04}" type="pres">
      <dgm:prSet presAssocID="{FF234846-C752-43F6-A8C1-3D50CAEED759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9DA798C-F30E-4E11-B962-9F1C96836DAD}" type="pres">
      <dgm:prSet presAssocID="{FF234846-C752-43F6-A8C1-3D50CAEED759}" presName="line2" presStyleLbl="callout" presStyleIdx="2" presStyleCnt="6"/>
      <dgm:spPr/>
    </dgm:pt>
    <dgm:pt modelId="{EA4D0D47-053A-423C-9B9C-A8DB1A4E24C6}" type="pres">
      <dgm:prSet presAssocID="{FF234846-C752-43F6-A8C1-3D50CAEED759}" presName="d2" presStyleLbl="callout" presStyleIdx="3" presStyleCnt="6"/>
      <dgm:spPr/>
    </dgm:pt>
    <dgm:pt modelId="{938217F0-7A01-4263-8AC0-3207F5D92D8F}" type="pres">
      <dgm:prSet presAssocID="{3AB0DFDB-55E2-484E-897A-344866C1C379}" presName="circle3" presStyleLbl="lnNode1" presStyleIdx="2" presStyleCnt="3"/>
      <dgm:sp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0"/>
        </a:gradFill>
      </dgm:spPr>
      <dgm:t>
        <a:bodyPr/>
        <a:lstStyle/>
        <a:p>
          <a:endParaRPr lang="es-AR"/>
        </a:p>
      </dgm:t>
    </dgm:pt>
    <dgm:pt modelId="{78D1838B-4B12-49C2-AF46-ECCFB4C58E96}" type="pres">
      <dgm:prSet presAssocID="{3AB0DFDB-55E2-484E-897A-344866C1C379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04390BB-4B11-4D7A-B04C-4647EE5C9860}" type="pres">
      <dgm:prSet presAssocID="{3AB0DFDB-55E2-484E-897A-344866C1C379}" presName="line3" presStyleLbl="callout" presStyleIdx="4" presStyleCnt="6"/>
      <dgm:spPr/>
    </dgm:pt>
    <dgm:pt modelId="{5F909E9D-7DFE-4730-B052-2A3AEDE0CF70}" type="pres">
      <dgm:prSet presAssocID="{3AB0DFDB-55E2-484E-897A-344866C1C379}" presName="d3" presStyleLbl="callout" presStyleIdx="5" presStyleCnt="6"/>
      <dgm:spPr/>
    </dgm:pt>
  </dgm:ptLst>
  <dgm:cxnLst>
    <dgm:cxn modelId="{E43861F0-89E8-42BB-BDE8-056CBCEFC8A0}" srcId="{6159BBF5-243F-418F-B889-03FB89A220F5}" destId="{9B1D1F04-390A-462E-8315-DB847FCCDDFA}" srcOrd="0" destOrd="0" parTransId="{F47FDF7B-5EC8-4CF6-9396-A5B5E52E1F4B}" sibTransId="{7B999D3C-8D50-4B37-A4F2-AB7CFA96CBDB}"/>
    <dgm:cxn modelId="{C9001025-4A4A-43FD-86EE-9AA35B756070}" type="presOf" srcId="{FF234846-C752-43F6-A8C1-3D50CAEED759}" destId="{7A76164E-9ECA-4FC3-BF30-0CAC51226E04}" srcOrd="0" destOrd="0" presId="urn:microsoft.com/office/officeart/2005/8/layout/target1"/>
    <dgm:cxn modelId="{6A694686-4798-4A5B-A5A2-5EBBFB8E31AB}" srcId="{6159BBF5-243F-418F-B889-03FB89A220F5}" destId="{FF234846-C752-43F6-A8C1-3D50CAEED759}" srcOrd="1" destOrd="0" parTransId="{CD3EDBA8-4290-4DDF-B48F-D83130BA936D}" sibTransId="{4A0AD720-0DEF-4B09-B7B1-451D46A41B8F}"/>
    <dgm:cxn modelId="{432291C4-E3DD-4FF2-B3D6-0BC5A983BD6F}" srcId="{6159BBF5-243F-418F-B889-03FB89A220F5}" destId="{3AB0DFDB-55E2-484E-897A-344866C1C379}" srcOrd="2" destOrd="0" parTransId="{2AC92E6A-2462-491C-8DE4-DCA67914BC47}" sibTransId="{BC792AC7-F137-4887-B046-DA435D7F3215}"/>
    <dgm:cxn modelId="{7386B36C-07A7-43A1-8C98-C1417192CC1E}" type="presOf" srcId="{3AB0DFDB-55E2-484E-897A-344866C1C379}" destId="{78D1838B-4B12-49C2-AF46-ECCFB4C58E96}" srcOrd="0" destOrd="0" presId="urn:microsoft.com/office/officeart/2005/8/layout/target1"/>
    <dgm:cxn modelId="{653A7F22-D5B9-4D6E-9E37-9884C10C252D}" type="presOf" srcId="{6159BBF5-243F-418F-B889-03FB89A220F5}" destId="{3173634C-F88A-4E93-9473-265E1C748012}" srcOrd="0" destOrd="0" presId="urn:microsoft.com/office/officeart/2005/8/layout/target1"/>
    <dgm:cxn modelId="{78488D63-BE3A-4A81-8780-E81F2F74F6A2}" type="presOf" srcId="{9B1D1F04-390A-462E-8315-DB847FCCDDFA}" destId="{D62924BB-D924-4CFA-8F41-2239DA481660}" srcOrd="0" destOrd="0" presId="urn:microsoft.com/office/officeart/2005/8/layout/target1"/>
    <dgm:cxn modelId="{341C5AB0-AC60-4A91-8F4F-D43888A04985}" type="presParOf" srcId="{3173634C-F88A-4E93-9473-265E1C748012}" destId="{F8A2EBA0-A0BB-42EC-8B2F-35496B8F4B9A}" srcOrd="0" destOrd="0" presId="urn:microsoft.com/office/officeart/2005/8/layout/target1"/>
    <dgm:cxn modelId="{8DEF7581-9F7C-41CC-9827-6262F9D10891}" type="presParOf" srcId="{3173634C-F88A-4E93-9473-265E1C748012}" destId="{D62924BB-D924-4CFA-8F41-2239DA481660}" srcOrd="1" destOrd="0" presId="urn:microsoft.com/office/officeart/2005/8/layout/target1"/>
    <dgm:cxn modelId="{955B01EE-00F4-476D-B418-95F5C11C17C1}" type="presParOf" srcId="{3173634C-F88A-4E93-9473-265E1C748012}" destId="{3D464E42-480D-4059-B0BB-2845872593EF}" srcOrd="2" destOrd="0" presId="urn:microsoft.com/office/officeart/2005/8/layout/target1"/>
    <dgm:cxn modelId="{00FCF060-37ED-4C18-AA2C-0DCB429EF795}" type="presParOf" srcId="{3173634C-F88A-4E93-9473-265E1C748012}" destId="{C36002C0-573F-4D78-9201-2600337EA78A}" srcOrd="3" destOrd="0" presId="urn:microsoft.com/office/officeart/2005/8/layout/target1"/>
    <dgm:cxn modelId="{DB476ADD-645E-4530-8E3F-9905DC56D763}" type="presParOf" srcId="{3173634C-F88A-4E93-9473-265E1C748012}" destId="{5E1A7C35-2E3E-40E8-A537-FAEB3E59CFF5}" srcOrd="4" destOrd="0" presId="urn:microsoft.com/office/officeart/2005/8/layout/target1"/>
    <dgm:cxn modelId="{1CC9903B-0E5B-4255-BF07-84DB78883689}" type="presParOf" srcId="{3173634C-F88A-4E93-9473-265E1C748012}" destId="{7A76164E-9ECA-4FC3-BF30-0CAC51226E04}" srcOrd="5" destOrd="0" presId="urn:microsoft.com/office/officeart/2005/8/layout/target1"/>
    <dgm:cxn modelId="{713312E4-333D-4E96-9EE6-FD2D3BDA5269}" type="presParOf" srcId="{3173634C-F88A-4E93-9473-265E1C748012}" destId="{59DA798C-F30E-4E11-B962-9F1C96836DAD}" srcOrd="6" destOrd="0" presId="urn:microsoft.com/office/officeart/2005/8/layout/target1"/>
    <dgm:cxn modelId="{68B46F40-CA51-4BD8-A412-6CCA29125556}" type="presParOf" srcId="{3173634C-F88A-4E93-9473-265E1C748012}" destId="{EA4D0D47-053A-423C-9B9C-A8DB1A4E24C6}" srcOrd="7" destOrd="0" presId="urn:microsoft.com/office/officeart/2005/8/layout/target1"/>
    <dgm:cxn modelId="{DDBA6B9C-1F09-4FD1-AA3D-AFB4E14443E6}" type="presParOf" srcId="{3173634C-F88A-4E93-9473-265E1C748012}" destId="{938217F0-7A01-4263-8AC0-3207F5D92D8F}" srcOrd="8" destOrd="0" presId="urn:microsoft.com/office/officeart/2005/8/layout/target1"/>
    <dgm:cxn modelId="{ED5C2436-80ED-47B0-81B1-FFFDA64EF2C6}" type="presParOf" srcId="{3173634C-F88A-4E93-9473-265E1C748012}" destId="{78D1838B-4B12-49C2-AF46-ECCFB4C58E96}" srcOrd="9" destOrd="0" presId="urn:microsoft.com/office/officeart/2005/8/layout/target1"/>
    <dgm:cxn modelId="{DF519ABB-5BB7-4E99-BF66-A31D42684320}" type="presParOf" srcId="{3173634C-F88A-4E93-9473-265E1C748012}" destId="{904390BB-4B11-4D7A-B04C-4647EE5C9860}" srcOrd="10" destOrd="0" presId="urn:microsoft.com/office/officeart/2005/8/layout/target1"/>
    <dgm:cxn modelId="{1A8443C0-E04C-404C-8FFB-C19EC75354A6}" type="presParOf" srcId="{3173634C-F88A-4E93-9473-265E1C748012}" destId="{5F909E9D-7DFE-4730-B052-2A3AEDE0CF70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DD57C-D3C0-4220-AE97-A0AA41026954}" type="datetimeFigureOut">
              <a:rPr lang="es-AR" smtClean="0"/>
              <a:pPr/>
              <a:t>15/09/2015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6F527-1A3F-4869-9148-DD9BC67F3E81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20976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0741AD52-8492-451A-85A5-E6F5076AC32A}" type="slidenum">
              <a:rPr lang="es-ES" smtClean="0"/>
              <a:pPr/>
              <a:t>17</a:t>
            </a:fld>
            <a:endParaRPr lang="es-ES" smtClean="0"/>
          </a:p>
        </p:txBody>
      </p:sp>
      <p:sp>
        <p:nvSpPr>
          <p:cNvPr id="901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7638" y="631825"/>
            <a:ext cx="4210050" cy="3157538"/>
          </a:xfrm>
          <a:ln/>
        </p:spPr>
      </p:sp>
      <p:sp>
        <p:nvSpPr>
          <p:cNvPr id="901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0078" y="4001597"/>
            <a:ext cx="5165534" cy="3790987"/>
          </a:xfrm>
          <a:noFill/>
          <a:ln/>
        </p:spPr>
        <p:txBody>
          <a:bodyPr wrap="none" anchor="ctr"/>
          <a:lstStyle/>
          <a:p>
            <a:endParaRPr lang="es-AR" smtClean="0"/>
          </a:p>
        </p:txBody>
      </p:sp>
    </p:spTree>
    <p:extLst>
      <p:ext uri="{BB962C8B-B14F-4D97-AF65-F5344CB8AC3E}">
        <p14:creationId xmlns:p14="http://schemas.microsoft.com/office/powerpoint/2010/main" val="2629979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59A6-30A5-4C71-8262-964067EB1B75}" type="datetimeFigureOut">
              <a:rPr lang="es-AR" smtClean="0"/>
              <a:pPr/>
              <a:t>15/09/2015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88CD-1EF2-4A25-876D-46D0A64DECF0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  <p:transition spd="slow" advTm="10000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59A6-30A5-4C71-8262-964067EB1B75}" type="datetimeFigureOut">
              <a:rPr lang="es-AR" smtClean="0"/>
              <a:pPr/>
              <a:t>15/09/2015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88CD-1EF2-4A25-876D-46D0A64DECF0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  <p:transition spd="slow" advTm="10000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59A6-30A5-4C71-8262-964067EB1B75}" type="datetimeFigureOut">
              <a:rPr lang="es-AR" smtClean="0"/>
              <a:pPr/>
              <a:t>15/09/2015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88CD-1EF2-4A25-876D-46D0A64DECF0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  <p:transition spd="slow" advTm="10000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59A6-30A5-4C71-8262-964067EB1B75}" type="datetimeFigureOut">
              <a:rPr lang="es-AR" smtClean="0"/>
              <a:pPr/>
              <a:t>15/09/2015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88CD-1EF2-4A25-876D-46D0A64DECF0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  <p:transition spd="slow" advTm="10000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59A6-30A5-4C71-8262-964067EB1B75}" type="datetimeFigureOut">
              <a:rPr lang="es-AR" smtClean="0"/>
              <a:pPr/>
              <a:t>15/09/2015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88CD-1EF2-4A25-876D-46D0A64DECF0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  <p:transition spd="slow" advTm="10000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59A6-30A5-4C71-8262-964067EB1B75}" type="datetimeFigureOut">
              <a:rPr lang="es-AR" smtClean="0"/>
              <a:pPr/>
              <a:t>15/09/2015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88CD-1EF2-4A25-876D-46D0A64DECF0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  <p:transition spd="slow" advTm="10000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59A6-30A5-4C71-8262-964067EB1B75}" type="datetimeFigureOut">
              <a:rPr lang="es-AR" smtClean="0"/>
              <a:pPr/>
              <a:t>15/09/2015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88CD-1EF2-4A25-876D-46D0A64DECF0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  <p:transition spd="slow" advTm="10000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59A6-30A5-4C71-8262-964067EB1B75}" type="datetimeFigureOut">
              <a:rPr lang="es-AR" smtClean="0"/>
              <a:pPr/>
              <a:t>15/09/2015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88CD-1EF2-4A25-876D-46D0A64DECF0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  <p:transition spd="slow" advTm="10000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59A6-30A5-4C71-8262-964067EB1B75}" type="datetimeFigureOut">
              <a:rPr lang="es-AR" smtClean="0"/>
              <a:pPr/>
              <a:t>15/09/2015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88CD-1EF2-4A25-876D-46D0A64DECF0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  <p:transition spd="slow" advTm="10000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59A6-30A5-4C71-8262-964067EB1B75}" type="datetimeFigureOut">
              <a:rPr lang="es-AR" smtClean="0"/>
              <a:pPr/>
              <a:t>15/09/2015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88CD-1EF2-4A25-876D-46D0A64DECF0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  <p:transition spd="slow" advTm="10000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59A6-30A5-4C71-8262-964067EB1B75}" type="datetimeFigureOut">
              <a:rPr lang="es-AR" smtClean="0"/>
              <a:pPr/>
              <a:t>15/09/2015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88CD-1EF2-4A25-876D-46D0A64DECF0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  <p:transition spd="slow" advTm="10000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E59A6-30A5-4C71-8262-964067EB1B75}" type="datetimeFigureOut">
              <a:rPr lang="es-AR" smtClean="0"/>
              <a:pPr/>
              <a:t>15/09/2015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388CD-1EF2-4A25-876D-46D0A64DECF0}" type="slidenum">
              <a:rPr lang="es-AR" smtClean="0"/>
              <a:pPr/>
              <a:t>‹#›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10000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fip.gob.ar/" TargetMode="Externa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500042"/>
            <a:ext cx="8229600" cy="1143000"/>
          </a:xfrm>
        </p:spPr>
        <p:txBody>
          <a:bodyPr/>
          <a:lstStyle/>
          <a:p>
            <a:r>
              <a:rPr lang="es-AR" dirty="0" smtClean="0"/>
              <a:t>Marketing internacional</a:t>
            </a:r>
            <a:endParaRPr lang="es-AR" dirty="0"/>
          </a:p>
        </p:txBody>
      </p:sp>
      <p:pic>
        <p:nvPicPr>
          <p:cNvPr id="3" name="Picture 4" descr="http://www.kellstadtmarketing.com/Global-Marketing-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214546" y="1857364"/>
            <a:ext cx="4572000" cy="428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Comercialización internacional:</a:t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 </a:t>
            </a:r>
            <a:r>
              <a:rPr lang="es-AR" i="1" u="sng" dirty="0" smtClean="0"/>
              <a:t>Definición</a:t>
            </a:r>
            <a:endParaRPr lang="es-AR" i="1" u="sng" dirty="0"/>
          </a:p>
        </p:txBody>
      </p:sp>
      <p:sp>
        <p:nvSpPr>
          <p:cNvPr id="4" name="3 CuadroTexto"/>
          <p:cNvSpPr txBox="1"/>
          <p:nvPr/>
        </p:nvSpPr>
        <p:spPr>
          <a:xfrm>
            <a:off x="428596" y="2571744"/>
            <a:ext cx="784573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2000" dirty="0" smtClean="0"/>
              <a:t>Es la técnica de gestión empresarial a través de la cual la</a:t>
            </a:r>
          </a:p>
          <a:p>
            <a:pPr algn="ctr"/>
            <a:r>
              <a:rPr lang="es-AR" sz="2000" dirty="0" smtClean="0"/>
              <a:t> empresa  pretende obtener un beneficio aprovechando las</a:t>
            </a:r>
          </a:p>
          <a:p>
            <a:pPr algn="ctr"/>
            <a:r>
              <a:rPr lang="es-AR" sz="2000" dirty="0" smtClean="0"/>
              <a:t> oportunidades que  ofrecen los mercados externos y haciendo frente a la</a:t>
            </a:r>
          </a:p>
          <a:p>
            <a:pPr algn="ctr"/>
            <a:r>
              <a:rPr lang="es-AR" sz="2000" dirty="0" smtClean="0"/>
              <a:t> competencia internacional. </a:t>
            </a:r>
            <a:endParaRPr lang="es-AR" sz="2000" dirty="0"/>
          </a:p>
        </p:txBody>
      </p:sp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ergamino horizontal"/>
          <p:cNvSpPr/>
          <p:nvPr/>
        </p:nvSpPr>
        <p:spPr>
          <a:xfrm>
            <a:off x="2786050" y="3786190"/>
            <a:ext cx="3571900" cy="1357322"/>
          </a:xfrm>
          <a:prstGeom prst="horizontalScroll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Comercialización internacional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571472" y="1857364"/>
            <a:ext cx="757242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i="1" dirty="0" smtClean="0"/>
              <a:t>OBJETIVOS:</a:t>
            </a:r>
          </a:p>
          <a:p>
            <a:endParaRPr lang="es-AR" dirty="0" smtClean="0"/>
          </a:p>
          <a:p>
            <a:r>
              <a:rPr lang="es-AR" dirty="0" smtClean="0"/>
              <a:t>Alcanzar las metas fijadas en los mercados externos.</a:t>
            </a:r>
          </a:p>
          <a:p>
            <a:endParaRPr lang="es-AR" dirty="0" smtClean="0"/>
          </a:p>
          <a:p>
            <a:r>
              <a:rPr lang="es-AR" b="1" u="sng" dirty="0" smtClean="0"/>
              <a:t>Para ello, tener en cuenta:</a:t>
            </a:r>
          </a:p>
          <a:p>
            <a:endParaRPr lang="es-AR" dirty="0" smtClean="0"/>
          </a:p>
          <a:p>
            <a:endParaRPr lang="es-AR" dirty="0" smtClean="0"/>
          </a:p>
          <a:p>
            <a:r>
              <a:rPr lang="es-AR" b="1" dirty="0" smtClean="0"/>
              <a:t>                                             </a:t>
            </a:r>
          </a:p>
          <a:p>
            <a:r>
              <a:rPr lang="es-AR" b="1" dirty="0" smtClean="0"/>
              <a:t>                                              </a:t>
            </a:r>
          </a:p>
          <a:p>
            <a:r>
              <a:rPr lang="es-AR" b="1" dirty="0" smtClean="0"/>
              <a:t>                                                 Análisis FODA de la empresa.</a:t>
            </a:r>
            <a:endParaRPr lang="es-AR" b="1" dirty="0"/>
          </a:p>
        </p:txBody>
      </p:sp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Gestión de comercialización internacional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785786" y="18573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642910" y="2214554"/>
            <a:ext cx="540288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i="1" dirty="0" smtClean="0"/>
              <a:t>La empresa debe o no dedicarse al MKT internacional?</a:t>
            </a:r>
          </a:p>
          <a:p>
            <a:endParaRPr lang="es-AR" b="1" i="1" dirty="0" smtClean="0"/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Elección de estrategias comerciales.</a:t>
            </a:r>
          </a:p>
          <a:p>
            <a:pPr>
              <a:buFont typeface="Wingdings" pitchFamily="2" charset="2"/>
              <a:buChar char="Ø"/>
            </a:pPr>
            <a:endParaRPr lang="es-AR" dirty="0" smtClean="0"/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Elegir estrategia global o multidom</a:t>
            </a:r>
            <a:r>
              <a:rPr lang="es-AR" dirty="0"/>
              <a:t>é</a:t>
            </a:r>
            <a:r>
              <a:rPr lang="es-AR" dirty="0" smtClean="0"/>
              <a:t>stica.</a:t>
            </a:r>
          </a:p>
          <a:p>
            <a:pPr>
              <a:buFont typeface="Wingdings" pitchFamily="2" charset="2"/>
              <a:buChar char="Ø"/>
            </a:pPr>
            <a:endParaRPr lang="es-AR" dirty="0" smtClean="0"/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Seleccionar el/los mercado/s.</a:t>
            </a:r>
          </a:p>
          <a:p>
            <a:pPr>
              <a:buFont typeface="Wingdings" pitchFamily="2" charset="2"/>
              <a:buChar char="Ø"/>
            </a:pPr>
            <a:endParaRPr lang="es-AR" dirty="0" smtClean="0"/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Formas de entrada.</a:t>
            </a:r>
          </a:p>
          <a:p>
            <a:pPr>
              <a:buFont typeface="Wingdings" pitchFamily="2" charset="2"/>
              <a:buChar char="Ø"/>
            </a:pPr>
            <a:endParaRPr lang="es-AR" dirty="0" smtClean="0"/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Línea de productos a comercializar.</a:t>
            </a:r>
          </a:p>
          <a:p>
            <a:endParaRPr lang="es-AR" dirty="0" smtClean="0"/>
          </a:p>
          <a:p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Es Shakira un negocio internacional?</a:t>
            </a:r>
            <a:endParaRPr lang="es-AR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785926"/>
            <a:ext cx="3671888" cy="345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Elementos del entorno internacional</a:t>
            </a:r>
            <a:endParaRPr lang="es-AR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285720" y="1285860"/>
          <a:ext cx="8643966" cy="5357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3643306" y="3714752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/>
              <a:t>ENTORNO</a:t>
            </a:r>
          </a:p>
          <a:p>
            <a:pPr algn="ctr"/>
            <a:r>
              <a:rPr lang="es-AR" b="1" dirty="0" smtClean="0"/>
              <a:t>INTERNACIONAL</a:t>
            </a:r>
            <a:endParaRPr lang="es-AR" b="1" dirty="0"/>
          </a:p>
        </p:txBody>
      </p:sp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Factores económicos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428596" y="1785926"/>
            <a:ext cx="395839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AR" dirty="0" smtClean="0"/>
              <a:t>Análisis de variables macroeconómicas.</a:t>
            </a:r>
          </a:p>
          <a:p>
            <a:pPr>
              <a:buFont typeface="Arial" pitchFamily="34" charset="0"/>
              <a:buChar char="•"/>
            </a:pPr>
            <a:endParaRPr lang="es-AR" dirty="0" smtClean="0"/>
          </a:p>
          <a:p>
            <a:pPr>
              <a:buFont typeface="Arial" pitchFamily="34" charset="0"/>
              <a:buChar char="•"/>
            </a:pPr>
            <a:r>
              <a:rPr lang="es-AR" dirty="0" smtClean="0"/>
              <a:t>Aspectos demográficos.</a:t>
            </a:r>
          </a:p>
          <a:p>
            <a:pPr>
              <a:buFont typeface="Arial" pitchFamily="34" charset="0"/>
              <a:buChar char="•"/>
            </a:pPr>
            <a:endParaRPr lang="es-AR" dirty="0" smtClean="0"/>
          </a:p>
          <a:p>
            <a:pPr>
              <a:buFont typeface="Arial" pitchFamily="34" charset="0"/>
              <a:buChar char="•"/>
            </a:pPr>
            <a:r>
              <a:rPr lang="es-AR" dirty="0" smtClean="0"/>
              <a:t>Consumo.</a:t>
            </a:r>
          </a:p>
          <a:p>
            <a:pPr>
              <a:buFont typeface="Arial" pitchFamily="34" charset="0"/>
              <a:buChar char="•"/>
            </a:pPr>
            <a:endParaRPr lang="es-AR" dirty="0" smtClean="0"/>
          </a:p>
          <a:p>
            <a:pPr>
              <a:buFont typeface="Arial" pitchFamily="34" charset="0"/>
              <a:buChar char="•"/>
            </a:pPr>
            <a:r>
              <a:rPr lang="es-AR" dirty="0" smtClean="0"/>
              <a:t>Infraestructura. </a:t>
            </a:r>
          </a:p>
          <a:p>
            <a:endParaRPr lang="es-AR" dirty="0" smtClean="0"/>
          </a:p>
          <a:p>
            <a:endParaRPr lang="es-AR" dirty="0"/>
          </a:p>
        </p:txBody>
      </p:sp>
      <p:pic>
        <p:nvPicPr>
          <p:cNvPr id="27650" name="Picture 2" descr="Resultado de imagen para simbolos economic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33332" y="4000504"/>
            <a:ext cx="3210668" cy="2857496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Entorno económico </a:t>
            </a:r>
            <a:endParaRPr lang="es-AR" dirty="0"/>
          </a:p>
        </p:txBody>
      </p:sp>
      <p:graphicFrame>
        <p:nvGraphicFramePr>
          <p:cNvPr id="5" name="4 Diagrama"/>
          <p:cNvGraphicFramePr/>
          <p:nvPr/>
        </p:nvGraphicFramePr>
        <p:xfrm>
          <a:off x="618978" y="1533378"/>
          <a:ext cx="7739236" cy="42530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685800" y="500063"/>
            <a:ext cx="7767638" cy="1355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685800" y="1981200"/>
            <a:ext cx="7767638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pic>
        <p:nvPicPr>
          <p:cNvPr id="2253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8888" y="1196975"/>
            <a:ext cx="1800225" cy="187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253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5375" y="2420938"/>
            <a:ext cx="2058988" cy="1987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2534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35600" y="4652963"/>
            <a:ext cx="2879725" cy="1298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Factores culturales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500034" y="1214422"/>
            <a:ext cx="3388813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s-AR" dirty="0" smtClean="0"/>
              <a:t>Idioma verbal</a:t>
            </a:r>
          </a:p>
          <a:p>
            <a:pPr>
              <a:buFont typeface="Wingdings" pitchFamily="2" charset="2"/>
              <a:buChar char="v"/>
            </a:pPr>
            <a:endParaRPr lang="es-AR" dirty="0" smtClean="0"/>
          </a:p>
          <a:p>
            <a:pPr>
              <a:buFont typeface="Wingdings" pitchFamily="2" charset="2"/>
              <a:buChar char="v"/>
            </a:pPr>
            <a:r>
              <a:rPr lang="es-AR" dirty="0" smtClean="0"/>
              <a:t>Idioma no verbal</a:t>
            </a:r>
          </a:p>
          <a:p>
            <a:pPr>
              <a:buFont typeface="Wingdings" pitchFamily="2" charset="2"/>
              <a:buChar char="v"/>
            </a:pPr>
            <a:endParaRPr lang="es-AR" dirty="0" smtClean="0"/>
          </a:p>
          <a:p>
            <a:pPr>
              <a:buFont typeface="Wingdings" pitchFamily="2" charset="2"/>
              <a:buChar char="v"/>
            </a:pPr>
            <a:r>
              <a:rPr lang="es-AR" dirty="0" smtClean="0"/>
              <a:t>Religión</a:t>
            </a:r>
          </a:p>
          <a:p>
            <a:pPr>
              <a:buFont typeface="Wingdings" pitchFamily="2" charset="2"/>
              <a:buChar char="v"/>
            </a:pPr>
            <a:endParaRPr lang="es-AR" dirty="0" smtClean="0"/>
          </a:p>
          <a:p>
            <a:pPr>
              <a:buFont typeface="Wingdings" pitchFamily="2" charset="2"/>
              <a:buChar char="v"/>
            </a:pPr>
            <a:r>
              <a:rPr lang="es-AR" dirty="0" smtClean="0"/>
              <a:t>Valores y actitudes</a:t>
            </a:r>
          </a:p>
          <a:p>
            <a:pPr>
              <a:buFont typeface="Wingdings" pitchFamily="2" charset="2"/>
              <a:buChar char="v"/>
            </a:pPr>
            <a:endParaRPr lang="es-AR" dirty="0" smtClean="0"/>
          </a:p>
          <a:p>
            <a:pPr>
              <a:buFont typeface="Wingdings" pitchFamily="2" charset="2"/>
              <a:buChar char="v"/>
            </a:pPr>
            <a:r>
              <a:rPr lang="es-AR" dirty="0" smtClean="0"/>
              <a:t>Comportamientos y costumbres</a:t>
            </a:r>
          </a:p>
          <a:p>
            <a:pPr>
              <a:buFont typeface="Wingdings" pitchFamily="2" charset="2"/>
              <a:buChar char="v"/>
            </a:pPr>
            <a:endParaRPr lang="es-AR" dirty="0" smtClean="0"/>
          </a:p>
          <a:p>
            <a:pPr>
              <a:buFont typeface="Wingdings" pitchFamily="2" charset="2"/>
              <a:buChar char="v"/>
            </a:pPr>
            <a:r>
              <a:rPr lang="es-AR" dirty="0" smtClean="0"/>
              <a:t>Elementos materiales</a:t>
            </a:r>
          </a:p>
          <a:p>
            <a:pPr>
              <a:buFont typeface="Wingdings" pitchFamily="2" charset="2"/>
              <a:buChar char="v"/>
            </a:pPr>
            <a:endParaRPr lang="es-AR" dirty="0" smtClean="0"/>
          </a:p>
          <a:p>
            <a:pPr>
              <a:buFont typeface="Wingdings" pitchFamily="2" charset="2"/>
              <a:buChar char="v"/>
            </a:pPr>
            <a:r>
              <a:rPr lang="es-AR" dirty="0" smtClean="0"/>
              <a:t>Estética</a:t>
            </a:r>
          </a:p>
          <a:p>
            <a:pPr>
              <a:buFont typeface="Wingdings" pitchFamily="2" charset="2"/>
              <a:buChar char="v"/>
            </a:pPr>
            <a:endParaRPr lang="es-AR" dirty="0" smtClean="0"/>
          </a:p>
          <a:p>
            <a:pPr>
              <a:buFont typeface="Wingdings" pitchFamily="2" charset="2"/>
              <a:buChar char="v"/>
            </a:pPr>
            <a:r>
              <a:rPr lang="es-AR" dirty="0" smtClean="0"/>
              <a:t>Educación</a:t>
            </a:r>
          </a:p>
          <a:p>
            <a:pPr>
              <a:buFont typeface="Wingdings" pitchFamily="2" charset="2"/>
              <a:buChar char="v"/>
            </a:pPr>
            <a:endParaRPr lang="es-AR" dirty="0" smtClean="0"/>
          </a:p>
          <a:p>
            <a:pPr>
              <a:buFont typeface="Wingdings" pitchFamily="2" charset="2"/>
              <a:buChar char="v"/>
            </a:pPr>
            <a:r>
              <a:rPr lang="es-AR" dirty="0" smtClean="0"/>
              <a:t>Instituciones sociales.</a:t>
            </a:r>
          </a:p>
          <a:p>
            <a:pPr>
              <a:buFont typeface="Wingdings" pitchFamily="2" charset="2"/>
              <a:buChar char="v"/>
            </a:pPr>
            <a:endParaRPr lang="es-AR" dirty="0"/>
          </a:p>
        </p:txBody>
      </p:sp>
      <p:pic>
        <p:nvPicPr>
          <p:cNvPr id="23554" name="Picture 2" descr="https://proculturas.files.wordpress.com/2010/06/pachamam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290" y="3599848"/>
            <a:ext cx="3214710" cy="3258152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Entorno cultural</a:t>
            </a:r>
            <a:endParaRPr lang="es-AR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928662" y="1928802"/>
          <a:ext cx="7000924" cy="2071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71472" y="857232"/>
            <a:ext cx="7240444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dirty="0" smtClean="0"/>
              <a:t>Expansión Internacional de la empresa</a:t>
            </a:r>
          </a:p>
          <a:p>
            <a:endParaRPr lang="es-AR" sz="3200" dirty="0" smtClean="0"/>
          </a:p>
          <a:p>
            <a:r>
              <a:rPr lang="es-AR" sz="3200" dirty="0" smtClean="0"/>
              <a:t>Investigación de mercados internacionales</a:t>
            </a:r>
          </a:p>
          <a:p>
            <a:endParaRPr lang="es-AR" sz="3200" dirty="0" smtClean="0"/>
          </a:p>
          <a:p>
            <a:r>
              <a:rPr lang="es-AR" sz="3200" dirty="0" smtClean="0"/>
              <a:t>Marketing mix</a:t>
            </a:r>
          </a:p>
          <a:p>
            <a:endParaRPr lang="es-AR" dirty="0"/>
          </a:p>
        </p:txBody>
      </p:sp>
      <p:pic>
        <p:nvPicPr>
          <p:cNvPr id="3" name="Picture 2" descr="http://4.bp.blogspot.com/-pJ9i96obtcs/VBA9VaVbs0I/AAAAAAAABZA/NjEmuJGdfVw/s1600/glob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595946" y="3856346"/>
            <a:ext cx="3548054" cy="30016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836613"/>
            <a:ext cx="2736850" cy="2425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3141663"/>
            <a:ext cx="2713058" cy="284764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Entorno legal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785786" y="2071678"/>
            <a:ext cx="395172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AR" dirty="0" smtClean="0"/>
              <a:t>Licencias</a:t>
            </a:r>
          </a:p>
          <a:p>
            <a:pPr>
              <a:buFont typeface="Wingdings" pitchFamily="2" charset="2"/>
              <a:buChar char="Ø"/>
            </a:pPr>
            <a:endParaRPr lang="es-AR" dirty="0" smtClean="0"/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Aranceles</a:t>
            </a:r>
          </a:p>
          <a:p>
            <a:pPr>
              <a:buFont typeface="Wingdings" pitchFamily="2" charset="2"/>
              <a:buChar char="Ø"/>
            </a:pPr>
            <a:endParaRPr lang="es-AR" dirty="0" smtClean="0"/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Cupos</a:t>
            </a:r>
          </a:p>
          <a:p>
            <a:pPr>
              <a:buFont typeface="Wingdings" pitchFamily="2" charset="2"/>
              <a:buChar char="Ø"/>
            </a:pPr>
            <a:endParaRPr lang="es-AR" dirty="0" smtClean="0"/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Impuestos </a:t>
            </a:r>
          </a:p>
          <a:p>
            <a:pPr>
              <a:buFont typeface="Wingdings" pitchFamily="2" charset="2"/>
              <a:buChar char="Ø"/>
            </a:pPr>
            <a:endParaRPr lang="es-AR" dirty="0" smtClean="0"/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Controles administrativos de fronteras</a:t>
            </a:r>
          </a:p>
          <a:p>
            <a:pPr>
              <a:buFont typeface="Wingdings" pitchFamily="2" charset="2"/>
              <a:buChar char="Ø"/>
            </a:pPr>
            <a:endParaRPr lang="es-AR" dirty="0" smtClean="0"/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Barreras técnicas</a:t>
            </a:r>
          </a:p>
          <a:p>
            <a:endParaRPr lang="es-AR" dirty="0"/>
          </a:p>
        </p:txBody>
      </p:sp>
      <p:sp>
        <p:nvSpPr>
          <p:cNvPr id="20482" name="AutoShape 2" descr="Resultado de imagen para simbolos leg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20484" name="AutoShape 4" descr="Resultado de imagen para simbolos leg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20486" name="Picture 6" descr="https://t1.ftcdn.net/jpg/00/30/70/14/400_F_30701467_HYd9fRArcsuopkOM2S0naMaRAVjxcTm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00675" y="3114675"/>
            <a:ext cx="3743325" cy="3743325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Entorno legal</a:t>
            </a:r>
            <a:br>
              <a:rPr lang="es-AR" dirty="0" smtClean="0"/>
            </a:br>
            <a:endParaRPr lang="es-AR" dirty="0"/>
          </a:p>
        </p:txBody>
      </p:sp>
      <p:graphicFrame>
        <p:nvGraphicFramePr>
          <p:cNvPr id="5" name="4 Diagrama"/>
          <p:cNvGraphicFramePr/>
          <p:nvPr/>
        </p:nvGraphicFramePr>
        <p:xfrm>
          <a:off x="714348" y="1643050"/>
          <a:ext cx="7643866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143108" y="3857628"/>
            <a:ext cx="1462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i="1" dirty="0" smtClean="0"/>
              <a:t>Entorno legal</a:t>
            </a:r>
            <a:endParaRPr lang="es-AR" b="1" i="1" dirty="0"/>
          </a:p>
        </p:txBody>
      </p:sp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Factores políticos</a:t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1142976" y="2000240"/>
            <a:ext cx="6878230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s-AR" sz="2400" dirty="0" smtClean="0"/>
              <a:t>Control de cambios.  Restricciones a importaciones.</a:t>
            </a:r>
          </a:p>
          <a:p>
            <a:pPr>
              <a:buFont typeface="Wingdings" pitchFamily="2" charset="2"/>
              <a:buChar char="v"/>
            </a:pPr>
            <a:endParaRPr lang="es-AR" sz="2400" dirty="0" smtClean="0"/>
          </a:p>
          <a:p>
            <a:pPr>
              <a:buFont typeface="Wingdings" pitchFamily="2" charset="2"/>
              <a:buChar char="v"/>
            </a:pPr>
            <a:r>
              <a:rPr lang="es-AR" sz="2400" dirty="0" smtClean="0"/>
              <a:t>Conflicto político.</a:t>
            </a:r>
          </a:p>
          <a:p>
            <a:pPr>
              <a:buFont typeface="Wingdings" pitchFamily="2" charset="2"/>
              <a:buChar char="v"/>
            </a:pPr>
            <a:endParaRPr lang="es-AR" sz="2400" dirty="0" smtClean="0"/>
          </a:p>
          <a:p>
            <a:pPr>
              <a:buFont typeface="Wingdings" pitchFamily="2" charset="2"/>
              <a:buChar char="v"/>
            </a:pPr>
            <a:r>
              <a:rPr lang="es-AR" sz="2400" dirty="0" smtClean="0"/>
              <a:t>Estabilidad. </a:t>
            </a:r>
          </a:p>
          <a:p>
            <a:endParaRPr lang="es-AR" dirty="0"/>
          </a:p>
        </p:txBody>
      </p:sp>
      <p:pic>
        <p:nvPicPr>
          <p:cNvPr id="18434" name="Picture 2" descr="http://milfondos.es/prev/299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05250" y="3571874"/>
            <a:ext cx="5095906" cy="3196524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Pergamino vertical"/>
          <p:cNvSpPr/>
          <p:nvPr/>
        </p:nvSpPr>
        <p:spPr>
          <a:xfrm>
            <a:off x="785786" y="1285860"/>
            <a:ext cx="7643866" cy="5214974"/>
          </a:xfrm>
          <a:prstGeom prst="verticalScroll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Competencia Internacional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1643042" y="2428868"/>
            <a:ext cx="584769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s-AR" b="1" dirty="0" smtClean="0"/>
              <a:t>Identificación de los competidores extranjeros.</a:t>
            </a:r>
          </a:p>
          <a:p>
            <a:pPr>
              <a:buFont typeface="Wingdings" pitchFamily="2" charset="2"/>
              <a:buChar char="§"/>
            </a:pPr>
            <a:endParaRPr lang="es-AR" b="1" dirty="0" smtClean="0"/>
          </a:p>
          <a:p>
            <a:pPr>
              <a:buFont typeface="Wingdings" pitchFamily="2" charset="2"/>
              <a:buChar char="§"/>
            </a:pPr>
            <a:r>
              <a:rPr lang="es-AR" b="1" dirty="0" smtClean="0"/>
              <a:t>Evaluación de la estrategia y objetivos en cada mercado.</a:t>
            </a:r>
          </a:p>
          <a:p>
            <a:pPr>
              <a:buFont typeface="Wingdings" pitchFamily="2" charset="2"/>
              <a:buChar char="§"/>
            </a:pPr>
            <a:endParaRPr lang="es-AR" b="1" dirty="0" smtClean="0"/>
          </a:p>
          <a:p>
            <a:pPr>
              <a:buFont typeface="Wingdings" pitchFamily="2" charset="2"/>
              <a:buChar char="§"/>
            </a:pPr>
            <a:r>
              <a:rPr lang="es-AR" b="1" dirty="0" smtClean="0"/>
              <a:t>Análisis de las características de los mercados externos.</a:t>
            </a:r>
          </a:p>
          <a:p>
            <a:pPr>
              <a:buFont typeface="Wingdings" pitchFamily="2" charset="2"/>
              <a:buChar char="§"/>
            </a:pPr>
            <a:endParaRPr lang="es-AR" b="1" dirty="0" smtClean="0"/>
          </a:p>
          <a:p>
            <a:pPr>
              <a:buFont typeface="Wingdings" pitchFamily="2" charset="2"/>
              <a:buChar char="§"/>
            </a:pPr>
            <a:r>
              <a:rPr lang="es-AR" b="1" dirty="0" smtClean="0"/>
              <a:t>Evaluación de las debilidades y fortalezas de las empresas.</a:t>
            </a:r>
          </a:p>
          <a:p>
            <a:pPr>
              <a:buFont typeface="Wingdings" pitchFamily="2" charset="2"/>
              <a:buChar char="§"/>
            </a:pPr>
            <a:endParaRPr lang="es-AR" b="1" dirty="0" smtClean="0"/>
          </a:p>
          <a:p>
            <a:pPr>
              <a:buFont typeface="Wingdings" pitchFamily="2" charset="2"/>
              <a:buChar char="§"/>
            </a:pPr>
            <a:r>
              <a:rPr lang="es-AR" b="1" dirty="0" smtClean="0"/>
              <a:t>Anticipación ante la reacción de la competencia.</a:t>
            </a:r>
          </a:p>
          <a:p>
            <a:pPr>
              <a:buFont typeface="Wingdings" pitchFamily="2" charset="2"/>
              <a:buChar char="§"/>
            </a:pPr>
            <a:endParaRPr lang="es-AR" b="1" dirty="0"/>
          </a:p>
        </p:txBody>
      </p:sp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Obstáculos en el proceso de internacionalización.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571472" y="2357430"/>
            <a:ext cx="194989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AR" sz="2400" dirty="0" smtClean="0"/>
              <a:t>Financieros</a:t>
            </a:r>
          </a:p>
          <a:p>
            <a:pPr>
              <a:buFont typeface="Wingdings" pitchFamily="2" charset="2"/>
              <a:buChar char="Ø"/>
            </a:pPr>
            <a:endParaRPr lang="es-AR" sz="2400" dirty="0" smtClean="0"/>
          </a:p>
          <a:p>
            <a:pPr>
              <a:buFont typeface="Wingdings" pitchFamily="2" charset="2"/>
              <a:buChar char="Ø"/>
            </a:pPr>
            <a:r>
              <a:rPr lang="es-AR" sz="2400" dirty="0" smtClean="0"/>
              <a:t>Comerciales</a:t>
            </a:r>
          </a:p>
          <a:p>
            <a:pPr>
              <a:buFont typeface="Wingdings" pitchFamily="2" charset="2"/>
              <a:buChar char="Ø"/>
            </a:pPr>
            <a:endParaRPr lang="es-AR" sz="2400" dirty="0" smtClean="0"/>
          </a:p>
          <a:p>
            <a:pPr>
              <a:buFont typeface="Wingdings" pitchFamily="2" charset="2"/>
              <a:buChar char="Ø"/>
            </a:pPr>
            <a:r>
              <a:rPr lang="es-AR" sz="2400" dirty="0" smtClean="0"/>
              <a:t>Logísticos</a:t>
            </a:r>
          </a:p>
          <a:p>
            <a:pPr>
              <a:buFont typeface="Wingdings" pitchFamily="2" charset="2"/>
              <a:buChar char="Ø"/>
            </a:pPr>
            <a:endParaRPr lang="es-AR" sz="2400" dirty="0"/>
          </a:p>
          <a:p>
            <a:pPr>
              <a:buFont typeface="Wingdings" pitchFamily="2" charset="2"/>
              <a:buChar char="Ø"/>
            </a:pPr>
            <a:r>
              <a:rPr lang="es-AR" sz="2400" dirty="0" smtClean="0"/>
              <a:t>Legales </a:t>
            </a:r>
          </a:p>
          <a:p>
            <a:pPr>
              <a:buFont typeface="Wingdings" pitchFamily="2" charset="2"/>
              <a:buChar char="Ø"/>
            </a:pPr>
            <a:endParaRPr lang="es-AR" sz="2400" dirty="0"/>
          </a:p>
        </p:txBody>
      </p:sp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85786" y="1071546"/>
            <a:ext cx="800105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u="sng" dirty="0" smtClean="0"/>
              <a:t>El 48% de la PYMES no desea exportar:</a:t>
            </a:r>
          </a:p>
          <a:p>
            <a:pPr algn="ctr"/>
            <a:endParaRPr lang="es-AR" sz="3200" b="1" u="sng" dirty="0" smtClean="0"/>
          </a:p>
          <a:p>
            <a:pPr algn="ctr"/>
            <a:endParaRPr lang="es-AR" sz="3200" b="1" u="sng" dirty="0" smtClean="0"/>
          </a:p>
          <a:p>
            <a:pPr>
              <a:buFont typeface="Wingdings" pitchFamily="2" charset="2"/>
              <a:buChar char="ü"/>
            </a:pPr>
            <a:r>
              <a:rPr lang="es-AR" sz="2000" dirty="0" smtClean="0"/>
              <a:t>Motivación </a:t>
            </a:r>
          </a:p>
          <a:p>
            <a:pPr>
              <a:buFont typeface="Wingdings" pitchFamily="2" charset="2"/>
              <a:buChar char="ü"/>
            </a:pPr>
            <a:endParaRPr lang="es-AR" sz="2000" dirty="0" smtClean="0"/>
          </a:p>
          <a:p>
            <a:pPr>
              <a:buFont typeface="Wingdings" pitchFamily="2" charset="2"/>
              <a:buChar char="ü"/>
            </a:pPr>
            <a:r>
              <a:rPr lang="es-AR" sz="2000" dirty="0" smtClean="0"/>
              <a:t>Fracasos anteriores</a:t>
            </a:r>
          </a:p>
          <a:p>
            <a:pPr>
              <a:buFont typeface="Wingdings" pitchFamily="2" charset="2"/>
              <a:buChar char="ü"/>
            </a:pPr>
            <a:endParaRPr lang="es-AR" sz="2000" dirty="0" smtClean="0"/>
          </a:p>
          <a:p>
            <a:pPr>
              <a:buFont typeface="Wingdings" pitchFamily="2" charset="2"/>
              <a:buChar char="ü"/>
            </a:pPr>
            <a:r>
              <a:rPr lang="es-AR" sz="2000" dirty="0" smtClean="0"/>
              <a:t>Inexperiencia</a:t>
            </a:r>
          </a:p>
          <a:p>
            <a:pPr>
              <a:buFont typeface="Wingdings" pitchFamily="2" charset="2"/>
              <a:buChar char="ü"/>
            </a:pPr>
            <a:endParaRPr lang="es-AR" sz="2000" dirty="0" smtClean="0"/>
          </a:p>
          <a:p>
            <a:pPr>
              <a:buFont typeface="Wingdings" pitchFamily="2" charset="2"/>
              <a:buChar char="ü"/>
            </a:pPr>
            <a:r>
              <a:rPr lang="es-AR" sz="2000" dirty="0" smtClean="0"/>
              <a:t>Falta de rrhh</a:t>
            </a:r>
            <a:endParaRPr lang="es-AR" sz="2000" dirty="0"/>
          </a:p>
        </p:txBody>
      </p:sp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Proceso de internacionalización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1071538" y="2214554"/>
            <a:ext cx="69594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2400" b="1" i="1" dirty="0" smtClean="0"/>
              <a:t>La internacionalización de la empresa debe realizarse</a:t>
            </a:r>
          </a:p>
          <a:p>
            <a:pPr algn="ctr"/>
            <a:r>
              <a:rPr lang="es-AR" sz="2400" b="1" i="1" dirty="0" smtClean="0"/>
              <a:t> en forma gradual y progresiva.</a:t>
            </a:r>
            <a:endParaRPr lang="es-AR" sz="2400" b="1" i="1" dirty="0"/>
          </a:p>
        </p:txBody>
      </p:sp>
      <p:pic>
        <p:nvPicPr>
          <p:cNvPr id="14338" name="Picture 2" descr="http://lawebdelestudiante.es/wp-content/uploads/2012/08/10909930-simbolo-internacional-de-la-educacion-con-el-casquillo-de-la-graduacion-y-birrete-en-una-esfera-con-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3409949"/>
            <a:ext cx="3810000" cy="3448051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Pasos del proceso exportador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642910" y="1857364"/>
            <a:ext cx="4966231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s-AR" dirty="0" smtClean="0"/>
              <a:t>La empresa no desea exportar.</a:t>
            </a:r>
          </a:p>
          <a:p>
            <a:pPr>
              <a:buFont typeface="Wingdings" pitchFamily="2" charset="2"/>
              <a:buChar char="§"/>
            </a:pPr>
            <a:endParaRPr lang="es-AR" dirty="0" smtClean="0"/>
          </a:p>
          <a:p>
            <a:pPr>
              <a:buFont typeface="Wingdings" pitchFamily="2" charset="2"/>
              <a:buChar char="§"/>
            </a:pPr>
            <a:r>
              <a:rPr lang="es-AR" dirty="0" smtClean="0"/>
              <a:t>La empresa atiende pedidos.</a:t>
            </a:r>
          </a:p>
          <a:p>
            <a:pPr>
              <a:buFont typeface="Wingdings" pitchFamily="2" charset="2"/>
              <a:buChar char="§"/>
            </a:pPr>
            <a:endParaRPr lang="es-AR" dirty="0" smtClean="0"/>
          </a:p>
          <a:p>
            <a:pPr>
              <a:buFont typeface="Wingdings" pitchFamily="2" charset="2"/>
              <a:buChar char="§"/>
            </a:pPr>
            <a:r>
              <a:rPr lang="es-AR" dirty="0" smtClean="0"/>
              <a:t>La empresa estudia la posibilidad de exportar.</a:t>
            </a:r>
          </a:p>
          <a:p>
            <a:pPr>
              <a:buFont typeface="Wingdings" pitchFamily="2" charset="2"/>
              <a:buChar char="§"/>
            </a:pPr>
            <a:endParaRPr lang="es-AR" dirty="0" smtClean="0"/>
          </a:p>
          <a:p>
            <a:pPr>
              <a:buFont typeface="Wingdings" pitchFamily="2" charset="2"/>
              <a:buChar char="§"/>
            </a:pPr>
            <a:r>
              <a:rPr lang="es-AR" dirty="0" smtClean="0"/>
              <a:t>La empresa exporta experimentalmente.</a:t>
            </a:r>
          </a:p>
          <a:p>
            <a:pPr>
              <a:buFont typeface="Wingdings" pitchFamily="2" charset="2"/>
              <a:buChar char="§"/>
            </a:pPr>
            <a:endParaRPr lang="es-AR" dirty="0" smtClean="0"/>
          </a:p>
          <a:p>
            <a:pPr>
              <a:buFont typeface="Wingdings" pitchFamily="2" charset="2"/>
              <a:buChar char="§"/>
            </a:pPr>
            <a:r>
              <a:rPr lang="es-AR" dirty="0" smtClean="0"/>
              <a:t>La empresa consolida su experiencia exportadora.</a:t>
            </a:r>
          </a:p>
          <a:p>
            <a:pPr>
              <a:buFont typeface="Wingdings" pitchFamily="2" charset="2"/>
              <a:buChar char="§"/>
            </a:pPr>
            <a:endParaRPr lang="es-AR" dirty="0" smtClean="0"/>
          </a:p>
          <a:p>
            <a:pPr>
              <a:buFont typeface="Wingdings" pitchFamily="2" charset="2"/>
              <a:buChar char="§"/>
            </a:pPr>
            <a:r>
              <a:rPr lang="es-AR" dirty="0" smtClean="0"/>
              <a:t>Selecciona los mercados mas convenientes.</a:t>
            </a:r>
          </a:p>
          <a:p>
            <a:pPr>
              <a:buFont typeface="Wingdings" pitchFamily="2" charset="2"/>
              <a:buChar char="§"/>
            </a:pPr>
            <a:endParaRPr lang="es-AR" dirty="0" smtClean="0"/>
          </a:p>
          <a:p>
            <a:pPr>
              <a:buFont typeface="Wingdings" pitchFamily="2" charset="2"/>
              <a:buChar char="§"/>
            </a:pPr>
            <a:r>
              <a:rPr lang="es-AR" dirty="0" smtClean="0"/>
              <a:t>La empresa se convierte en global.</a:t>
            </a:r>
            <a:endParaRPr lang="es-AR" dirty="0"/>
          </a:p>
        </p:txBody>
      </p:sp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Etapas de la internacionalización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428596" y="2285992"/>
            <a:ext cx="446449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AR" dirty="0" smtClean="0"/>
              <a:t>Exportador interesado parcialmente.</a:t>
            </a:r>
          </a:p>
          <a:p>
            <a:pPr>
              <a:buFont typeface="Wingdings" pitchFamily="2" charset="2"/>
              <a:buChar char="Ø"/>
            </a:pPr>
            <a:endParaRPr lang="es-AR" dirty="0" smtClean="0"/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Exportador experimental.</a:t>
            </a:r>
          </a:p>
          <a:p>
            <a:pPr>
              <a:buFont typeface="Wingdings" pitchFamily="2" charset="2"/>
              <a:buChar char="Ø"/>
            </a:pPr>
            <a:endParaRPr lang="es-AR" dirty="0" smtClean="0"/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Adaptación de la exportación.</a:t>
            </a:r>
          </a:p>
          <a:p>
            <a:pPr>
              <a:buFont typeface="Wingdings" pitchFamily="2" charset="2"/>
              <a:buChar char="Ø"/>
            </a:pPr>
            <a:endParaRPr lang="es-AR" dirty="0" smtClean="0"/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Establecimiento filiales de venta.</a:t>
            </a:r>
          </a:p>
          <a:p>
            <a:pPr>
              <a:buFont typeface="Wingdings" pitchFamily="2" charset="2"/>
              <a:buChar char="Ø"/>
            </a:pPr>
            <a:endParaRPr lang="es-AR" dirty="0" smtClean="0"/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Establecimiento subsidiarias de producción.</a:t>
            </a:r>
          </a:p>
          <a:p>
            <a:pPr>
              <a:buFont typeface="Wingdings" pitchFamily="2" charset="2"/>
              <a:buChar char="Ø"/>
            </a:pPr>
            <a:endParaRPr lang="es-AR" dirty="0"/>
          </a:p>
        </p:txBody>
      </p:sp>
      <p:pic>
        <p:nvPicPr>
          <p:cNvPr id="12290" name="Picture 2" descr="https://encrypted-tbn0.gstatic.com/images?q=tbn:ANd9GcQgopzic4Q-MRdNrTHJORzjD7sLqqhudtTnyWQLx3USUCsjcL9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0" y="4581525"/>
            <a:ext cx="4000500" cy="22764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Quien puede exportar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0" y="1571612"/>
            <a:ext cx="885511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b="1" u="sng" dirty="0" smtClean="0"/>
              <a:t>Desde el punto de vista legal:</a:t>
            </a:r>
          </a:p>
          <a:p>
            <a:endParaRPr lang="es-AR" dirty="0" smtClean="0"/>
          </a:p>
          <a:p>
            <a:r>
              <a:rPr lang="es-AR" dirty="0" smtClean="0"/>
              <a:t>Todo aquel que se encuentre inscripto en el registro Nacional de Importadores-Exportadores</a:t>
            </a:r>
          </a:p>
          <a:p>
            <a:r>
              <a:rPr lang="es-AR" dirty="0" smtClean="0"/>
              <a:t>de la DGA.</a:t>
            </a:r>
          </a:p>
          <a:p>
            <a:endParaRPr lang="es-AR" dirty="0"/>
          </a:p>
          <a:p>
            <a:r>
              <a:rPr lang="es-AR" b="1" u="sng" dirty="0" smtClean="0"/>
              <a:t>REQUISITOS:</a:t>
            </a:r>
          </a:p>
          <a:p>
            <a:endParaRPr lang="es-AR" dirty="0" smtClean="0"/>
          </a:p>
          <a:p>
            <a:pPr>
              <a:buFont typeface="Arial" pitchFamily="34" charset="0"/>
              <a:buChar char="•"/>
            </a:pPr>
            <a:r>
              <a:rPr lang="es-AR" dirty="0" smtClean="0"/>
              <a:t>Solvencia económica</a:t>
            </a:r>
          </a:p>
          <a:p>
            <a:pPr>
              <a:buFont typeface="Arial" pitchFamily="34" charset="0"/>
              <a:buChar char="•"/>
            </a:pPr>
            <a:endParaRPr lang="es-AR" dirty="0" smtClean="0"/>
          </a:p>
          <a:p>
            <a:pPr>
              <a:buFont typeface="Arial" pitchFamily="34" charset="0"/>
              <a:buChar char="•"/>
            </a:pPr>
            <a:r>
              <a:rPr lang="es-AR" dirty="0"/>
              <a:t>E</a:t>
            </a:r>
            <a:r>
              <a:rPr lang="es-AR" dirty="0" smtClean="0"/>
              <a:t>l contrato de sociedad o estatuto de la empresa </a:t>
            </a:r>
          </a:p>
          <a:p>
            <a:pPr>
              <a:buFont typeface="Arial" pitchFamily="34" charset="0"/>
              <a:buChar char="•"/>
            </a:pPr>
            <a:endParaRPr lang="es-AR" dirty="0" smtClean="0"/>
          </a:p>
          <a:p>
            <a:pPr>
              <a:buFont typeface="Arial" pitchFamily="34" charset="0"/>
              <a:buChar char="•"/>
            </a:pPr>
            <a:r>
              <a:rPr lang="es-AR" dirty="0" smtClean="0"/>
              <a:t>Certificado de buena conducta</a:t>
            </a:r>
          </a:p>
        </p:txBody>
      </p:sp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Estrategias de inserción en el mercado internacional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571472" y="2214554"/>
            <a:ext cx="347909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AR" dirty="0" smtClean="0"/>
              <a:t>Exportación directa.</a:t>
            </a:r>
          </a:p>
          <a:p>
            <a:pPr>
              <a:buFont typeface="Arial" pitchFamily="34" charset="0"/>
              <a:buChar char="•"/>
            </a:pPr>
            <a:endParaRPr lang="es-AR" dirty="0" smtClean="0"/>
          </a:p>
          <a:p>
            <a:pPr>
              <a:buFont typeface="Arial" pitchFamily="34" charset="0"/>
              <a:buChar char="•"/>
            </a:pPr>
            <a:r>
              <a:rPr lang="es-AR" dirty="0" smtClean="0"/>
              <a:t>Licencia.</a:t>
            </a:r>
          </a:p>
          <a:p>
            <a:pPr>
              <a:buFont typeface="Arial" pitchFamily="34" charset="0"/>
              <a:buChar char="•"/>
            </a:pPr>
            <a:endParaRPr lang="es-AR" dirty="0" smtClean="0"/>
          </a:p>
          <a:p>
            <a:pPr>
              <a:buFont typeface="Arial" pitchFamily="34" charset="0"/>
              <a:buChar char="•"/>
            </a:pPr>
            <a:r>
              <a:rPr lang="es-AR" dirty="0" smtClean="0"/>
              <a:t>Empresa conjunta o Joint Venture.</a:t>
            </a:r>
          </a:p>
          <a:p>
            <a:pPr>
              <a:buFont typeface="Arial" pitchFamily="34" charset="0"/>
              <a:buChar char="•"/>
            </a:pPr>
            <a:endParaRPr lang="es-AR" dirty="0" smtClean="0"/>
          </a:p>
          <a:p>
            <a:pPr>
              <a:buFont typeface="Arial" pitchFamily="34" charset="0"/>
              <a:buChar char="•"/>
            </a:pPr>
            <a:r>
              <a:rPr lang="es-AR" dirty="0" smtClean="0"/>
              <a:t>Propiedad directa.</a:t>
            </a:r>
            <a:endParaRPr lang="es-AR" dirty="0"/>
          </a:p>
        </p:txBody>
      </p:sp>
      <p:pic>
        <p:nvPicPr>
          <p:cNvPr id="11266" name="Picture 2" descr="http://sandino.typepad.com/.a/6a00d8341ca0b653ef015393216120970b-320w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4253701"/>
            <a:ext cx="3428992" cy="2604299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Ventajas de la internalización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428596" y="21431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785786" y="2214554"/>
            <a:ext cx="5226559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000" b="1" u="sng" dirty="0" smtClean="0"/>
              <a:t>PRODUCCION</a:t>
            </a:r>
          </a:p>
          <a:p>
            <a:endParaRPr lang="es-AR" sz="2000" b="1" u="sng" dirty="0" smtClean="0"/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Ventajas competitivas en los factores de producción</a:t>
            </a:r>
          </a:p>
          <a:p>
            <a:pPr>
              <a:buFont typeface="Wingdings" pitchFamily="2" charset="2"/>
              <a:buChar char="Ø"/>
            </a:pPr>
            <a:endParaRPr lang="es-AR" dirty="0" smtClean="0"/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Utilización de toda la capacidad productiva</a:t>
            </a:r>
          </a:p>
          <a:p>
            <a:pPr>
              <a:buFont typeface="Wingdings" pitchFamily="2" charset="2"/>
              <a:buChar char="Ø"/>
            </a:pPr>
            <a:endParaRPr lang="es-AR" dirty="0" smtClean="0"/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Economías de escala</a:t>
            </a:r>
          </a:p>
          <a:p>
            <a:pPr>
              <a:buFont typeface="Wingdings" pitchFamily="2" charset="2"/>
              <a:buChar char="Ø"/>
            </a:pPr>
            <a:endParaRPr lang="es-AR" dirty="0" smtClean="0"/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Racionalización optima de la producción.</a:t>
            </a:r>
            <a:endParaRPr lang="es-AR" dirty="0"/>
          </a:p>
        </p:txBody>
      </p:sp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28596" y="857232"/>
            <a:ext cx="3586175" cy="581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000" b="1" u="sng" dirty="0" smtClean="0"/>
              <a:t>COMERCIALIZACION</a:t>
            </a:r>
          </a:p>
          <a:p>
            <a:endParaRPr lang="es-AR" sz="2000" b="1" u="sng" dirty="0" smtClean="0"/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Acceso a mercados ampliados</a:t>
            </a:r>
          </a:p>
          <a:p>
            <a:pPr>
              <a:buFont typeface="Wingdings" pitchFamily="2" charset="2"/>
              <a:buChar char="Ø"/>
            </a:pPr>
            <a:endParaRPr lang="es-AR" dirty="0" smtClean="0"/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Mejora de la imagen</a:t>
            </a:r>
          </a:p>
          <a:p>
            <a:pPr>
              <a:buFont typeface="Wingdings" pitchFamily="2" charset="2"/>
              <a:buChar char="Ø"/>
            </a:pPr>
            <a:endParaRPr lang="es-AR" dirty="0" smtClean="0"/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Supresión de barreras comerciales</a:t>
            </a:r>
          </a:p>
          <a:p>
            <a:endParaRPr lang="es-AR" dirty="0"/>
          </a:p>
          <a:p>
            <a:r>
              <a:rPr lang="es-AR" sz="2000" b="1" u="sng" dirty="0" smtClean="0"/>
              <a:t>FINANZAS</a:t>
            </a:r>
          </a:p>
          <a:p>
            <a:endParaRPr lang="es-AR" sz="2000" b="1" u="sng" dirty="0" smtClean="0"/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Diversificación de riesgos</a:t>
            </a:r>
          </a:p>
          <a:p>
            <a:pPr>
              <a:buFont typeface="Wingdings" pitchFamily="2" charset="2"/>
              <a:buChar char="Ø"/>
            </a:pPr>
            <a:endParaRPr lang="es-AR" dirty="0" smtClean="0"/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Financiación internacional</a:t>
            </a:r>
          </a:p>
          <a:p>
            <a:pPr>
              <a:buFont typeface="Wingdings" pitchFamily="2" charset="2"/>
              <a:buChar char="Ø"/>
            </a:pPr>
            <a:endParaRPr lang="es-AR" dirty="0" smtClean="0"/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Obtención de ventajas fiscales</a:t>
            </a:r>
          </a:p>
          <a:p>
            <a:endParaRPr lang="es-AR" dirty="0"/>
          </a:p>
          <a:p>
            <a:r>
              <a:rPr lang="es-AR" sz="2000" b="1" u="sng" dirty="0" smtClean="0"/>
              <a:t>RRHH</a:t>
            </a:r>
          </a:p>
          <a:p>
            <a:endParaRPr lang="es-AR" sz="2000" b="1" u="sng" dirty="0" smtClean="0"/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Aprendizaje continuo</a:t>
            </a:r>
          </a:p>
          <a:p>
            <a:endParaRPr lang="es-AR" dirty="0"/>
          </a:p>
        </p:txBody>
      </p:sp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Las diez C de la exportación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571472" y="1643050"/>
            <a:ext cx="2443233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s-AR" sz="2400" dirty="0" smtClean="0"/>
              <a:t>Costo</a:t>
            </a:r>
          </a:p>
          <a:p>
            <a:pPr marL="342900" indent="-342900">
              <a:buAutoNum type="arabicParenR"/>
            </a:pPr>
            <a:r>
              <a:rPr lang="es-AR" sz="2400" dirty="0" smtClean="0"/>
              <a:t>Calidad</a:t>
            </a:r>
          </a:p>
          <a:p>
            <a:pPr marL="342900" indent="-342900">
              <a:buAutoNum type="arabicParenR"/>
            </a:pPr>
            <a:r>
              <a:rPr lang="es-AR" sz="2400" dirty="0" smtClean="0"/>
              <a:t>Capacidad</a:t>
            </a:r>
          </a:p>
          <a:p>
            <a:pPr marL="342900" indent="-342900">
              <a:buAutoNum type="arabicParenR"/>
            </a:pPr>
            <a:r>
              <a:rPr lang="es-AR" sz="2400" dirty="0" smtClean="0"/>
              <a:t>Continuidad</a:t>
            </a:r>
          </a:p>
          <a:p>
            <a:pPr marL="342900" indent="-342900">
              <a:buAutoNum type="arabicParenR"/>
            </a:pPr>
            <a:r>
              <a:rPr lang="es-AR" sz="2400" dirty="0" smtClean="0"/>
              <a:t>Conducta</a:t>
            </a:r>
          </a:p>
          <a:p>
            <a:pPr marL="342900" indent="-342900">
              <a:buAutoNum type="arabicParenR"/>
            </a:pPr>
            <a:r>
              <a:rPr lang="es-AR" sz="2400" dirty="0" smtClean="0"/>
              <a:t>Conciencia</a:t>
            </a:r>
          </a:p>
          <a:p>
            <a:pPr marL="342900" indent="-342900">
              <a:buAutoNum type="arabicParenR"/>
            </a:pPr>
            <a:r>
              <a:rPr lang="es-AR" sz="2400" dirty="0" smtClean="0"/>
              <a:t>Cooperación</a:t>
            </a:r>
          </a:p>
          <a:p>
            <a:pPr marL="342900" indent="-342900">
              <a:buAutoNum type="arabicParenR"/>
            </a:pPr>
            <a:r>
              <a:rPr lang="es-AR" sz="2400" dirty="0" smtClean="0"/>
              <a:t>Competitividad</a:t>
            </a:r>
          </a:p>
          <a:p>
            <a:pPr marL="342900" indent="-342900">
              <a:buAutoNum type="arabicParenR"/>
            </a:pPr>
            <a:r>
              <a:rPr lang="es-AR" sz="2400" dirty="0" smtClean="0"/>
              <a:t>Coordinación</a:t>
            </a:r>
          </a:p>
          <a:p>
            <a:pPr marL="342900" indent="-342900">
              <a:buAutoNum type="arabicParenR"/>
            </a:pPr>
            <a:r>
              <a:rPr lang="es-AR" sz="2400" dirty="0" smtClean="0"/>
              <a:t> Cambio</a:t>
            </a:r>
          </a:p>
          <a:p>
            <a:pPr marL="342900" indent="-342900">
              <a:buAutoNum type="arabicParenR"/>
            </a:pPr>
            <a:endParaRPr lang="es-AR" dirty="0" smtClean="0"/>
          </a:p>
          <a:p>
            <a:pPr marL="342900" indent="-342900"/>
            <a:endParaRPr lang="es-AR" dirty="0" smtClean="0"/>
          </a:p>
          <a:p>
            <a:pPr marL="342900" indent="-342900">
              <a:buAutoNum type="arabicParenR"/>
            </a:pPr>
            <a:endParaRPr lang="es-AR" dirty="0"/>
          </a:p>
        </p:txBody>
      </p:sp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Buscar el éxito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928662" y="2071678"/>
            <a:ext cx="3270191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/>
              <a:t>Disponer de información</a:t>
            </a:r>
          </a:p>
          <a:p>
            <a:endParaRPr lang="es-AR" sz="2400" dirty="0" smtClean="0"/>
          </a:p>
          <a:p>
            <a:r>
              <a:rPr lang="es-AR" sz="2400" dirty="0" smtClean="0"/>
              <a:t>Marketing Mix</a:t>
            </a:r>
          </a:p>
          <a:p>
            <a:endParaRPr lang="es-AR" sz="2400" dirty="0" smtClean="0"/>
          </a:p>
          <a:p>
            <a:r>
              <a:rPr lang="es-AR" sz="2400" dirty="0" smtClean="0"/>
              <a:t>Recursos necesarios</a:t>
            </a:r>
          </a:p>
          <a:p>
            <a:endParaRPr lang="es-AR" dirty="0"/>
          </a:p>
        </p:txBody>
      </p:sp>
      <p:pic>
        <p:nvPicPr>
          <p:cNvPr id="7170" name="Picture 2" descr="https://encrypted-tbn0.gstatic.com/images?q=tbn:ANd9GcRRYFHih4-74PnK9Um_rJobopVzqLTPuZpKDQ2DYS0YczLt0Nn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0" y="4095749"/>
            <a:ext cx="3714750" cy="2762251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Pergamino horizontal"/>
          <p:cNvSpPr/>
          <p:nvPr/>
        </p:nvSpPr>
        <p:spPr>
          <a:xfrm>
            <a:off x="500034" y="1857364"/>
            <a:ext cx="8429652" cy="2643206"/>
          </a:xfrm>
          <a:prstGeom prst="horizontalScroll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2 CuadroTexto"/>
          <p:cNvSpPr txBox="1"/>
          <p:nvPr/>
        </p:nvSpPr>
        <p:spPr>
          <a:xfrm>
            <a:off x="214282" y="642918"/>
            <a:ext cx="86295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i="1" dirty="0" smtClean="0"/>
              <a:t>He fallado una y otra vez en mi vida, por eso he conseguido el éxito.</a:t>
            </a:r>
            <a:endParaRPr lang="es-AR" sz="2400" i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928662" y="2571744"/>
            <a:ext cx="75786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2000" b="1" dirty="0" smtClean="0"/>
              <a:t>Las personas no son recordadas por el numero de veces que fracasan,</a:t>
            </a:r>
          </a:p>
          <a:p>
            <a:pPr algn="ctr"/>
            <a:r>
              <a:rPr lang="es-AR" sz="2000" b="1" dirty="0" smtClean="0"/>
              <a:t> sino por el numero de veces que tienen éxito.</a:t>
            </a:r>
          </a:p>
          <a:p>
            <a:pPr algn="ctr"/>
            <a:r>
              <a:rPr lang="es-AR" sz="2000" b="1" dirty="0" smtClean="0"/>
              <a:t>Edison </a:t>
            </a:r>
            <a:endParaRPr lang="es-AR" sz="2000" b="1" dirty="0"/>
          </a:p>
        </p:txBody>
      </p:sp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o"/>
          <p:cNvSpPr/>
          <p:nvPr/>
        </p:nvSpPr>
        <p:spPr>
          <a:xfrm>
            <a:off x="1071538" y="2071678"/>
            <a:ext cx="7429552" cy="3929090"/>
          </a:xfrm>
          <a:prstGeom prst="frame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Investigación de mercado internacional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1500166" y="3571876"/>
            <a:ext cx="6632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i="1" dirty="0" smtClean="0"/>
              <a:t>Quiénes pueden hacer investigación de mercados?</a:t>
            </a:r>
            <a:endParaRPr lang="es-AR" sz="2400" b="1" i="1" dirty="0"/>
          </a:p>
        </p:txBody>
      </p:sp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Investigación de mercado internacional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857224" y="2357430"/>
            <a:ext cx="761144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2000" b="1" dirty="0" smtClean="0"/>
              <a:t>Consiste en la recolección sistemática  (planeada y organizada), </a:t>
            </a:r>
          </a:p>
          <a:p>
            <a:pPr algn="ctr"/>
            <a:r>
              <a:rPr lang="es-AR" sz="2000" b="1" dirty="0" smtClean="0"/>
              <a:t>registro y análisis de la información sobre los problemas relacionados</a:t>
            </a:r>
          </a:p>
          <a:p>
            <a:pPr algn="ctr"/>
            <a:r>
              <a:rPr lang="es-AR" sz="2000" b="1" dirty="0" smtClean="0"/>
              <a:t> a la comercialización de bienes y servicios a nivel internacional.</a:t>
            </a:r>
          </a:p>
          <a:p>
            <a:pPr algn="ctr"/>
            <a:endParaRPr lang="es-AR" sz="2000" b="1" dirty="0"/>
          </a:p>
        </p:txBody>
      </p:sp>
      <p:sp>
        <p:nvSpPr>
          <p:cNvPr id="4098" name="AutoShape 2" descr="data:image/jpeg;base64,/9j/4AAQSkZJRgABAQAAAQABAAD/2wCEAAkGBxQTEhUUEhQVFhQXFxwWFxgUFxcWGBgXGhcWGBsZGBYYICggGBolHRcYIjEhJSk3MC4uGCA1ODMsNygtLisBCgoKDg0OGxAQGywkICQuLCwsLy8sLCw0LzQtLCwsLCwsLC8sLCwsLCwsLCwsLCwsLCwsLCwsLCwsLCwsLCwsLP/AABEIAOEA4QMBEQACEQEDEQH/xAAcAAEAAwADAQEAAAAAAAAAAAAABAUGAgMHAQj/xABLEAACAQIEAwUEBgUICQQDAAABAgMAEQQFEiExQVEGEyJhcTKBkaEHFEJScrEjYsHR8DNTgqKy0uHxFRY0NUNzk7PCdIOSlCRUVf/EABsBAQADAQEBAQAAAAAAAAAAAAACAwQBBQYH/8QAPBEAAgECAwQIBQIEBQUAAAAAAAECAxEEITESQVGRBRNhcYGhscEiMtHh8BQzQlJy8QYVI2LCJFOSstL/2gAMAwEAAhEDEQA/APcaAUAoBQCgFAKAUAoBQCgFAKAUAoBQCgFAKAUAoBQCgFAKAUAoBQCgFAKAUAoBQCgFAKA+MwG52FAVWY9osPCP0kir0uQL+l+PuoCqHbmBjZLt6Bv2gUBPwufF/ZT9lAT/AK8w3aJgP1bNQHZBjo32DC/Q7H4GgJNAKAUAoBQCgFAKAUAoBQCgFAKAUAoBQCgFAKAUAoCPjsYsSlmP7P8AIedAeSZ92zxeNcx5epEQNjOQLHr3Wra36x3PIDY1fToSnmZ6uJp0vmeZKybsBGVEmJndpm3a51e4s25NeDielerqyhTimk7Xd9xbD44p31PufYQYbDyPBxW25tcLqALDztWjozpTr8QqVSKV9LcfuKaTnZmLbHSNYtI5I3HiO3pX1myjbY9c7FZ2ZcEHne7IWUsx3KruGPXbifKvNr0lGeSyPPrz2J2TI+BzH6+zrEQjJuNfNb2uLcN7XHmKzSSROLb1IuI7TT4GYQ4kBkIDKwJIKnbbmLWt+yuWepO+42OUZ1FiFvGwva9uf+IrgLGgFAKAUAoBQCgFAKAUAoBQCgFAKAUAoBQCgFAeUfSN2pjVlSRWkjckaFIAMakXvfiCSPDz4Har6WzH4pK/AisPUxLdOnLZta7110S5HXh88hsugHQbWOwAB8uVbVXuymr/AIe2abcZty7tSQc4Iax5Gx9xr83rU3GpKL1TfqRjK8U0SO0bqMLNq4FCvG3teEb+pFa+ioSljaSXFPln7F1NNyVjzuDLpQgIjkZeTaGII9QOFfo5rdamnZyXNF3hO0cqQ/Vu7RUKlSbOH8XEm5tcknlWetTWy2ZqmHhJ9am2/CxbdicSY52fl3ZHxZf3V5zIE3twzzCOQISiBlZhuBfSRfoPOtOGtZpmeu80ZjLcSYpAYns1/ZB5+XnWXEToQbtNdxsoUsRNL4G+09W7M9oxMAkvhk89tX+P5/KqYTjNXi7lk6coPZkrM0VSICgFAKAUAoBQCgFAKAUAoBQCgFAKAUAoCs7QYzu4XtxIt8dv20B4Z9JOHP6GT7PiQ+R2I/I/Cttanswj3EOgsSp1a0Xq3dd2nlkU2X4oiJR6gfE2qEXZH0LeZ6NgMLHMSWBJAF9yLm3l6V8HiK0qtSU5O92fMqMVktC1xTrHExI8KKTvvwHnxqeBpuriadO+skubzOSbUW0VOD7Q6/Crb2+Vq/UHRSPM+LeQM84K3O9r+RFY8YskzVhXm0Q8qxpR1HFSw1DqL248b155sNvi8xC4eZYvaWN9PAkNpJ95qupV2YSs87Muhg5TnGUouza3M8mBtw4ivAsfR3PQP9JmRYzpVXUA3HPYXB9+/uq7omMpVpQjpZvkzJ0rSjSoxqN5t25o3vZnOROlifGOPn/jXsHjl1QCgFAKAUAoBQCgFAKAUAoBQCgFAKAUBiu02N1OU87fD/KgPD+1sjfW5gzEgMLAk2A0ggWrVW+dm/olRWEhZWyz5sj5NjXWRQGOk7EE3HDaw5VCLzPR3G7yHHMvfWP/AAiwv1Ui35mvK6bpRlThPhK3g0/oed0hFdWpb7l9nuYIFeE7syEcbW1AgVi6H6Jr13HEwaioyVr77P8AEeHUqRj8LMlkmWTJIrnQU3Bs29iCLgWr75t6GWTi0XWaxFkNrWXxfAG9Y8TTcldbidCoou3Ez2ImKR6xxB2PS1v315VVtQbR7GDhGdeKlpf0zI+FYlbk8d68aWTP0vCy2qSk94nFrGq5I8/panFKNTfexosgxKyKV4ONyWPEcrelW4bpBYHWF09Wnn+cj5rGYKWNzU2mtFbL85ltlmY/V5g97LezdByB9OvkTX0FeKlFVY6P3PnqcnGTpy1R6pBKGUMOf8WrKXnZQCgFAKAUAoBQCgFAKAUAoBQCgFAKA8bz/NtGIOo7LKQfTVY/K9AYjt9Bpxkv6wRv6un9lXzltNPsRv6N+Gjs8HLzd/cocI1mU9HX864tTebjLJPE46xSD+oT+ysfSyvhn2NepkxyvRY7USXxUnlpH9Ra9boBbPR9Px/9mfL1s5suMBMAqJvcRq3lbh8b3r0m8yq2VyNnmYd2jgcSmx/E2nh6XPurHjavV0W13czf0Xh1WxMVLRZvwz9bFBDcp4t7g7ct9uFfLOtNO1z9MpdHYapCM5U1fsVvSxyhj0iw4edVN3Z6FKkqUdmOgeMkjpVc72PN6Qo16sk7fCvy5MyMe2R5L+391UVdx4e01oajIcPHKXimF0Kk78jcDY8RxrFisVWw8VOlNrPjk+9aMz1aUZr5bs130e5p3kckJbU0MjxE8z3blNR8yuhvVjX1dCp1tKNS1rpPmjxZKzaNbVpwUAoBQCgFAKAUAoBQCgFAKAUAoDO9tu0y4KDULGZ7rEp682P6q3HxA51ow1B1ZW3bzPia6pRvv3H567S5qzElyWdtyTxJO5PvNcxVPq6ritBhanWUlJ6k7MwcTgYsVxkjQYef1VgY3/pKTc9TblVcD1sHU1gZlG2J6WPz/wAakega7A4kBweRDD/5Iw/bVOPjtYea/MmmZ8XnRl3HPPpb4iU/rW+AA/ZXq9ErZwVJf7fXM+WmviZfYUfpm8oox85f8K2byvcUPapyZlQc0X46pB+2vH6VqfLDx/PM+h6AouTclveyvzkdDMe8RQdgCx9OAH8dK8JL4Wz72cn+op0ovJJt+iRJvVZuufcvbvGFh9o+8KTv8q5VahFt/lzDUxW1hp1EuKXbna5dlqxKKWh8wiwwErLHJ3IDTaCVVttRAuFHlWSrRhVqpYiWxT42v/bv0IVak4QvBXffY6/oeaSOeRZdQd5Cz6hY62VtVxyN1WvtZ9Xl1dtmytbNWtZHz8HJ32tbnslQJigFAKAUAoBQCgFAKAUAoBQCgOMjhQSTYAXJPAAcTQH597V56cZiXl30ezEOkY4bdT7R8z5V7+HpKlBLfvPBxNR1JX5GZzbA6yjdNj6Hh/HnWfpGleKqLdk/z81Lujq1pOm9+a/PzQ03ZWIIrpILwyp3cg8jwYeYvevIPZTs01uMzj8mOHxDQvuCt1YcHUnZh8Pcb1asz2KdRTjdFvlkAN9txa3z/dXkdL1Jx2Unk7+xg6QlJWSeTuR8dLedwdiZG2Ox3Y2419RgHH9LTSf8MfRHiyWbNXhj+kl8iq/BAf8AyrUtSh6IzmYPrxb3+zt8B+8k18z0lNyqy5H3X+HaCUIPvl+eRww+7O3npHov+JNYJZJI+jw/xValTt2V3R+9ztnk0qT5fPlUYq7L69Tq6UpcF/Ysshg0ozdAEHqd2PwHzrHi5bc4x8X4aeZ5eOfU4eFFflvxk9BcgDidqhJpK7PFXAtMjg/T3B2S5v58P3/CvOx1X/p8/wCIk0r2LbJwXx6uOb2J66EtevqejMPKhg6cJa2v3Xd7eZ4NWalVk46X9D0atxAUAoBQCgFAKAUAoBQCgFAKAUBjvpUzXucCyqfFMwiH4SCX/qgj+lWrCQ2ql+GZnxMrQtxPEkr20eNNHfHVjipJxe8yOThJSWqNBgCCot7/AFr5yvRdKbi/A+lw9eNaCkvElYvBpOgR/aW5jfmpPEeanp6dKqTszZRqum77ioy/CMjujixsPQi/EHmN68vprOnCS4v0+xZjpKcIyXE5fSBv9X/A3/hV3+GY/uv+n3PLmRMrdvq4Oo6nxCXNzcjVHff0Br6xaGeWvgc+0AZA7lSCzIqMRxGkk2PMcPjXi9IRTk7ree30LXqU3/pytk7kCNxGi3vvYbcbmvGa2pM+7pzjhqEdrfZeLJJg133sFGs+YUjb5/KqnU2LduRLGVFFRT0vd9yLbAPeJbC25PqSbX+AFZZr42zxMbiFXqbS00LDBC2p/ujb8R2H7T7qzV/itT4vyWpmjlmX2SQ6IdR4tv7uA/f76oo0P13SMKH8K17lm+eSMWPxH6bDSqb93e9PqaDstgf0pfkgI/pNx+V6+3qyvJs8ajHZgkayqy0UAoBQCgFAKAUAoBQCgFAKAUB5b9LUTz4iGFOEcLyn+k1htzP6Ow9a9DBtRi297MWKzaR5khr04nmzRd5RkE0xFgFUgNqc28JNgQBub2NtuVdlXjDUoWHlUeRvIchVYu6FgAAQ1vEZDfUW8j4dvLyFeXXfW5vU9PDrqcloUmIhMZKsLEfxceVYGrOzPSTTV0RGxAB8W/nzHp5VRXoQrw2Jh5qxWdsVMgidAWRVILDcA3HHpw51f0Jhv0yqQk1m1buM1SLRGy5f0UA6yk/DX+6vfsZpPNnb2zxGuXDw8o4gT+J9zt+FV+NeB0lP/Utw9z3/APD2G2k5fzS8l+MqpvFIg6XY/kK8uOUWz7SsusxFOG5fF7Iv8Nk8pgklGnSyC251W1bm1v28q7PA1JU+uy2VmeF0j0xQWMeFz2so9i38e5aE3DwBYibdEX8yfhXjTnJ1owXe/YgrbLZbQ5XfDrvpJbWfMHYD4b++oYOM8Xj3Sp7k8+Fs2+eRlxmKhhaPWSzzWXEtdQC3PhRf8gBX0PRvRX+WynOclKcslbctXzfoeFiMV/mOyoxahHN33vh9TdYDCCJAo9Sep5mtpeSaAUAoBQCgFAKAUAoBQCgFAKAUBhu1K/8A5bNz7tFv5Auf/I1so/IYa/znm3aLJTGxaJT3aqt+ZBOq5PwFz+sK9CjUvk9THUibfs9MWgiZgAxQA7W2FwPlv76zVFaTSLqfyolRyuJmuSYyEVeit4uXUk8fS9Gk4Za5nLtT7CTj8Cky2bY8mHEfvHlWeUFIvhNxMPnWXSQHxi6ngw9k/uPkazSg4muM1LQqYcUyG6Eg/I+o4Goky0wLxTFQ0ZjZSSDF7NyCDdDw9o8K1U8XUhk8ymdCMuw45h2QxDTPMmmRTwAOlgLAAWaw4DrXnYmMqknJbz6HofF4fDKMKjtZWva+b1eRUjIsSrsWgkBJCjwkj4rcWrNKnOyVj3MPjcO6k6rmuzO2S7HmbXMYHWFIo0c7BdlY7KPIelej0k9jDxpU872WXBfV28z8+6O2sRjZ4mrlrLPjJv0V/I+NkcrGNNBEaga2NgLndjvua+Xw+ExEtupsWb0vlppfefR1MTTjlc59oe1WDw4sX75xssUHiueABYbDpa9/KvS6FwE+j1KUmnOVs+H9+48fGqOKcVLRbuPeUuVdpZZG76QI6FSj4ZfZSNhutzuXta7H0AAr1b3zZFJJWRpF7YLgIO8D/WMLssaFgMTExO8dm9tALm5Ita1yCAB02XZjtJh8fCJsM+peDKdnRvuuv2T8jxFxQFvQCgFAKAUAoBQCgFAKAUAoBQGL7YR2nDdUHyLfx7610H8JixC+IyeFxwZ5kcbKviXjsCwNrC5DLpPvIrS1ZJooGA7RLNiBHH7GliWa4LHa2jpz41KVLZjd6kVO8rIucXAzKBG/dkW3sp8JYE8QTfY286hCSTvJXOzi2rRdi0jaqyw7GAYEMAQdiCLg+oqNjqdjN5p2OjfeFu7P3Tunu5r86qlSW4vjWa1PuTdnmjIDj3jcVS4SRdGpF6M3uX4XSAKiTO7HMqruBf0FAYvOc2K30sR6G1AYjHnE4o6Y1kk8yTpHqx8Irqi3oRclHUteznYFI3WbFMJJFOpUH8mhG4Jv7bD4DodjV8KVs2Z51r5Ip+0OZq8kswULJGGKvHwdEBJWQW8QIBIa1wfLhrxGCUafWLVamPC45zq9XLR6Hm2M7QvLM0jAKDsFHAL08z1NeameunYtsjzeXDSjEYKQxyD2l4q681dftL8xysd6akmr6HvvYH6QoMxXQf0WKUeOFjxtxaM/bX5jn1PCBs6AUAoBQCgFAKAUAoBQCgFAZvtnh7qj9CVPv3H5fOr6DzaM2IjkmYPE4RllEyXJ0lXQWu4Fytr7XB68q2Jq1mZDjlcEClzEjI7LYq+pOp2v6jcdBUpOTsmzlkWGXKwVS4s4v7IsDewDWHkBxvbeoyavkEuJ8xWfGFNUsTX1FfB7NuR1Hr0qcaKm7RZCVbYV2ifluewzKSrgW9oN4SPW/wCYqM6M4uzRKFaE1dMmxYxSAbixNlPJr8LXqtwZNSRJD1EkdiTkcCR6G1caTJKTWglmLe0SfWo7EeB3rJcSKcOl76Fv5gH866opbjjnJ7zs1VKxw4M9dOGe7FZGBmcgAvHEhYX3/lF0hTfjszfCtGLrt4dLe/b8RnweHUcQ2tF7/jMt9Kv0SmLXi8vUmLdpIFFzHzLRjmnVeK8rjZfIPaPIsPiGQ0Cdi7w2J1lXRjHKp1K6nSQw4EEcDXdSeTPZ/o9+lUSFcLmJCTeyk+ypIeAD8kc9fZPlsDwg1Y9YocFAKAUAoBQCgFAKAUAoCNmOFEsbIeY28jxB+NSi7O5GcdqNjzyWMgkEWINiOhFbkec1Y6yAdiAR0O4rpwps0zyKE+AB5BcW1Gy8dz1N/f6VdCm5akW7FhlWKXFQkyRqEJtpLar25nYW3/K9QknTlkwvjWaPnZ54ZEDQju2UkHRxtc2DX9oEb78OVTquadpZkKSg1eORfh7ixqi5fY5Rm3Pa3CjYSsdglFcO3HeUB8MlBc4NJQHU0lDhp+zmACIZLWeSxJ56RfSPmT/SrLVm27cDZRhsq+9lvVRceM/Sr9E4k1YrAJ492lgXbVzLxDk3VOfEb7N06eFHVGeYtXBoWuGxiyDTJ7jXbkk76no3YH6SpcBpgxhabC8Ek9qSEfm8Y6cQOF7AUsccbHvOBxkc0ayROrxuLqym4I8iK4RO+gFAKAUAoBQCgFAKAUBl+1OW2PeqNj7fkeR99aaM/wCFmSvT/iRgO1eNkhjUx7ajYta5G1xa+2+/wrbRgpPMySdjBsSSSeJ3J861aHNTuw+JdL6GZQwKmxsCOYPXj86ZPUi0TMlzZsO+pd1OzL1Av8CLmuTipqzIRvF3R6Ng8asiK6G6sLj+OvL3VhlGzszQnfNHek3HYi3z8wa5Y7c5K9uFAfARcnmf491LvQZan0y0sLnAyUsCfkeAM0m/sLu3n0X3/lVdSeyi2lDafYbYVjNwoBQHl/0pfRguLDYnCKFxPF02CzfsWTz4Hn1Hbkk+J+eMZg3icqylWU2IYEEEcQQdwaNWONWJeAzHbS+4omdUjXdj+1uIyx9cB73DsbyQMfCfNfuP5jjzvtY0HHgfoTsp2ow+YQiXDvfk6Ns8bfddeR8+B5E1wiXVAKAUAoBQCgFAKAUBxdAQQRcHYg0DVzD9qOzvhYWvE3A81PK/v4Gt1Gtn2mCtRt3GAw/Y5j/KSAdQoufia2yrrcjLCElqRs17LvGC0bF0AJtbxA2HIbHhx8q5GqnqWWM5qq4jY9G7P4UxQIre17R8id7e7asdSW1K5JKyJj40CRYz7TAkWudhxJ6DcbmopZXO3JGuuHRroD4XocJWWYB520rw+03JR+/yqE5qKJwg5uyN3gcIsSBEGw+JPU+dYpScndm+MVFWR31wkKAUAoDB/SR9HUeYKZYtKYoDZuCygcFk8+jcRzuK6mST4n5szfKJIJGSRGR0NmVhYg/xz4HiK60HHgdeBzAobHhXEwnYv8nzKXDyricHIY5V4gcGHNWXgynofz3odaue+fR79I0OYju3AhxYHiiJ2e3FoifaHO3EeY3PCBuKAUAoBQCgFAKA4NJahy5GkxVdsRciHPjOIPCpJEXIz2Nwy3um3l+6tEKnEzThwILJVt7lRDkwQupXStjdgEU6h62uPX1qVzlj7ikfSe706+Wu+n323orXzBwwuF0DclmO7MeZNr2HIbcB0o3cHdprgGmgJuDwGo+M2HQcT+6qpVLaFkad9TT4KVUUKgAA5D+NzWaV3mzVGyVkWEeJqNixMkK964duc6HRQCgFAZPt52GhzGO+yYhR4JLf1X+8vzHLmD1OxKMrH5p7SdnJcNK0UqFJF4jkRyZT9pTyNSa3ok470VGHxLIagQTsXMUgksykpKpDKynSQw3BBG4IPOpak8me2fRX9I8mJkGCxo/T6SY5RYCXSLlXXk9gTcbEA8CN4kGrHqlDgoBQCgFAfDQEaVa6iJBmU1IgyvnQ1IgyunjNSRBorp4m5bVJMhYoc1wmIcECRrXvYbcPMb1op1tnciudLa3tEOKfHRgrZX6FySQOn+dTdWm3oQVKSXzeX3OUeIx54hBf9Ubem1HUpcPMkqcuPkWeCXE3u7D0CgD1qqVRbkSUOJbQRNzqpyuTS4FjBGahcmkWMCGosmiwhU1Fk0TohUSZIFcJH2gFAKA+XoDP9sey+Hx8WiWyut+7kFtSH9qnmv5GxrqdjsZWPzb2v7JS4SUxyrY8VZd1dfvKeY+Y51Jq5Y0mroywLRmoFeh7B9BOVPiMT9bZf0eHBVXPOV1K6R1sjEnpqXrXbnXK6PfK4RFAKAUAoBQHwigOp4Aa7c5Y6JMFeu3I7JGky7yru0ccSM+V+Vd2iOwdDZR5V3aObBwOTeVNo51YGTeVNobB2LlHlTaO7B3plflXNo7sEiPLq5tElEkx4K1RudUSQkAFLkrHYBXDp9oBQCgOLCgIc8bcq6cKrFYaU8L126OGbz7s1NiU0OLjiCeKnqDyqSaEXKLujJQfQvLI472QLHffSPER0BOy/OuNoslO+49lyLKo8LAkEKKkaCwVfmSeJJNySdyTUCJPoBQCgOhMUpkaMHxoFZhY7B9QXfgfZb4VJxaipbn7f3IqacnHevf+xwwGYRzBjG2rQ7RtyIdTYgg12cJQttLXM5CpGd9l6ZHNsWokWInxsrOBY+ypUE34cWX41xReztbjrmlLZ3jBYtZUV0N1YXFwQehBB3BBBBB6UlFxdmITU1dCfFqjIjHxSEhQATchSx4cAAOJ8uoootptbg5JNLiQZM/iDMoWdijFWKQTOoYcRqVSDVioSaTy8Wl6srdeKbVnyb9iRBmkbI0h1xontGZHisALk/pANvOounJNR1b4NP0JKrFxctEuKa9SMvaCHbUJUUmweSGVEJOw8bKAL8r2vUuonus+xNN8iH6iG+6700udjtxubRxMVZJjYXukErrb8SKR865Ck5K6a5perJTqxi7NPk37HXgM7imK6Fms4urGCZUItcHWyhbEcDfeuzoyhe7XNelzkK8Z2snn2P6E7D4hH1ad9DFG2IswsSN+PEVVKLja+8sUk723EGXPYQxVRJIVNm7mKSUKRxBZFI1eV71aqE7Xdl3tL1K3Xheyu+5N+hLwGPjmBMbXsbMCCrKejIwDKfIiq5wlB/EThOM1dH3McfHBGZJW0otrmxPEgDYbnc12EJTlsx1E5xhHaloSFa4uOFQJkDGZxFG2g62ktcpEjyMAeBYIDpB87VbCjKSvu7Xb1KpVoxdt/Ym/Q5YHNopSVUkOBcpIrRuB10OASvmNq5OlKCu9OOqOwqxm7LXhoSIMUrl1U3MbaG2Is2lXt57MvxqLi0k3vJKSbaW4q80zsAlISWcGzlIpZhHtzEYtq4eEsOPuNsKLecsl3pX57u2xTUrJO0c33N25EvKMckiWWQuybPrXRID+vHZShPoKhUg4vNWv4rmTpTUlk7213PlkdsGYRvJJErXkitrXcEagGB34ix4iuOnJRUmsnoSVSLk4p5rU54jFKhQMbGRtC7E3bSz224bI3wrii2m1uOuSTSe/+531EkKAUAoBQCgFAVGD/wBtxH/Kg/tYirp/sx75f8TPH9+XdH/kU+WRNFF9ZjBJEs6zINzJEMVNuo5yJckdRccxa+o1KXVy4Rt2PZXkyqCcY9ZHi79q2n5oszMr42B0IZWw0rKRuCC+HIIqmzVGSfFekixtOtFr+V+sTnl57nEyQ/YlvPF63AmUejFX/wDcPSk/ipqe9ZP2+ngSh8FRw3PNe/18Rl477ESzfZjvh4vUEGVh6sFT/wBo9aT+Cmocc37eWfiIfHUc+GS9/PLwIuV4iZWxAjhDr9YffvAu9l2sRUqkYNRvK2S3EYSknKyvnxLHMcG2Iw5Rv0bkqw+2AyOHW/DUt1Fx0JquE1TndZr65FlSDqQs8vtmQ8ZjmWNlxmH/AERUrI8Td5HpIsSy7Ootxspt151ONNOSdOWe6+T+nmVzqNJqpHLe1mvqW0tu6OncaDbe+2nbfnVC1L8rZEPsx/seF/5EX/bWrcR+9PvfqV4f9mPcvQqcRMyYfGFSVJxBTUOKhzEhYHkQGJ91XRinUhfh6XZTJtQnbj62z8DRwwrFGFRbKi2VVHIDgB1rI25O71ZqSUY2W4r8Ni4mxAPdSJK6EBnXTqRCCQd97Fha/U+dWyhJQ1TV/UqjKLno07eh0Y+dJMUsbsoSFe8cMQNUjgqi78QF1sR1KVKCcabktXl4LXzt5nJtSqqL0Wfi9PfyOXZ/EhY5IQQxw50rY31REaojf8PhPmhrleN2p/zeu/6+IoytFw/l9N308Dt7KRj6rE/FpVE0jc2eQBmJPvsOgAHKuYj91rcsl4HcMv8ATUt7zfiWE2ERmRmUFkJKnmLix3HIjlVSk0mlvLXFNpvcZ7EYloo8zkQ2ZXJB6EYWDf3cfdWqMVKVJP8APiZllJxjVktV/wDKNBl+ESKNY0FlUWHU+ZPMk7k8yazTm5ycmaYQUYpIrc4XRiMNIuztIYWt9qNo5GsetmQMOlj1NW03eEovhfxuiuqrTjJa3t4WZA+pM0+Klht30UylL7B1OGg1RsfutYb8iFPKrXNKEIy0a/5PPwKdhuc5R1Ty/wDFZeJJxeNWY4J0vY4ggg7MrDD4gMrDkwIII8qhGDhtp8PdFkpqew1x9maCsxpKXLcEZIw5lmDEtwkNh42AspuOXSr5z2Xay5FEIXV7vmdGOxkiwzI7nXG8Y7xNmaN3TxWXg1tSm3ErcAXsJQhFyTSyd8u1JkJzkoNN5q2fY7eZKy0Rs90knYgXtIZdPTg4ANQqbSWaXkTp7LeTfjct6pLxQCgIEGDYYmWU20vHGo63Qyk38vGPnVkpp01Hg352+hUoNVHLikuV/qMkwbRRaGtfvJX23FnmkkHvswpVmpyuuC8kkdpRcY2fF+bbIODyRosX3iMO40SBU5o8jxswX9QlL25EnkdrJVlKlsvW6z7k/PMqjQcau0tLPza8siVnuCkkRWgKieNtUZe+m5BVg1t7FWPvA6VClOMXaej1J1oSkrw1WhJy3BiGJIlJIRQLniTzY+ZNyfM1Cc3OTk95OnDYio8CsgixUTS6IoXV5WkBaZkNmtsVETdOtXN0ppXbTStpf3RUlVi3ZJ3fH7MkywzzRMrhYJAysjRyNKLqQw1XVLrcWK8xfeoJwhK6zW+6t7vmSanONnk+x39kdE/1yRDGY4I9QKmQSM9gRYssZQXPkW95qS6mL2rt9lred/Yi+uktlpLtvfyt7llHhQkQiTgqaFv0C6Rc1U5XltPvLlHZjso68mwpiw8MTW1RxIhtwuqBTbyuK7VmpzlJb22RpRcacYvckjow2V+HEJKAyTSO1hf2GVRY9DsalKpnFx1SRFU8pKWjbOmIYuIaAsWIUbK7yNE9uWsBGDH9YWv0FSfVSzd14X5ZoiuujllLtvbnkz5BgJziI5pWSypIvdpfSuruyLMRdydJuTblYcSTnBQcIres+fIKFTrFOXB5cuZ2ZbkyhS06RvM7F3JUMLk7KCwvpVdKjyWuTqtu0G0lkjsKKteaTbzf52aHI5XonjlhVEFmSVQNOpT4lIAG7Kw+DtXOsvBxlnvX53eiO9VszUo5bn+dnuzpjwc+HJGHEckRJZY5HMbR3NyEcKwZLk2Uja9r2sBJzhUzndPis7+F0R2alP5LNcHlbxs8jsgw08kivOVjVDdYoWZtTWIvJIQuoC+ygWvub1xyhGLUM7737L3OxjUk055W3L3eXI7sHl9mxOsKVmk1AcfD3MUZDe9D7q5KpdRtql7tko07OV979kiLDDioAI0Ec8Y2QySNHIq8lYhGD24atj1BO9SbpTzldPsV16qxBKrDKNmu129nc7sJgZGlE2IK6lBEccdykerZmLEAu5G17CwJAG5JjKcVHYh4t7/ojsYSctue7RLd9Wd2X4NklxDm1pJFdbcbCKNN+huhrk5qUYrgvdslTg4yk3vfsl7EHGZIxxMU0bAIJO8lQ82ETxq69Gs9j1AHTeyFZKm4y1tZc07EJ0X1ilHS93yauXtZzQU2DXExpoEUJsWsTMwuCxIuBEbcavl1cne75fczxdVK2yuf2GIyyQxSbq8zujm90TwMhCjiVUBLc9yTzpGpHaXBXXPkJU5bL3t2fLdvJeHmnLAPFGq8yspYjb7pjF/jUJKmlk3y+5OMql80uf2J1VlooBQCgFAZfsX2lbFd4kwCyqSy6QQHi1sgYAk8GVlPu61pxFBU7OOnuZcPXdS6lr7GorMajLv2lZsxjwsYBi8ayOQbmRU16FN7eEFb/ityrUsOupdR65W7rmXr26ygtN5M7XZnLBEhh0a3mjiHeAso1m1yAQelV0KcZyalok3yJ15yhFbPFI6O4zP+ewf/AEpf79Svh+Eua+g2a3Fcn9SblUeMDn6y8DJbYRI6nVcbksx2teoVHSt8CfiyUFUv8TXgiBnWY4n63Hh8MYV1QtKTKjN7LBbDSw61OnCn1bnO+tsiFSc+sUI20vmfJXzOIarYWcDconeROfwliwv611LDyyzXJnG68c8n5FxkmapiYVmjuA17htmVgbMrDkQQapqU3Tk4stp1FUipIqcXns0srwYGNHaM6ZZpSRDG33Bp3kccwOG3utjRjGKlVdr6Ja/YqlWlKTjTV7avd9z4cHmS+JcTh3P3HgZF9NasW+Vd2qD/AIXz+w2a60kuRKyTPjK7QTxmHEoNRQnUrLw1xt9pfmKjVo7K24u8X+WZKnW2nsyVmvzIu6oLzKZb2oeTGGMqowzs8UD73aWIKXub2sbtb8Nap4dRp7S+bJtdj0MkMQ3Us1lmk+1amrrKazOdosxxC4nDwYYxKZVkJMqswGgKdtJHU1opU6bhKc75W07TPVnNTjCNs769gMGZ/wA7g/8ApS/36Xw/CXNfQNVuK5P6nGLtBNA6x4+JYw50rPExaEseCtqs0Z9dq66MZpuk723PX7nFWlF2qK3atDS1mNJm8Vns00rw4FEcxnTLNKSIkb7gC7yOOYGwrSqMYx2qr10S1+xmdaUpONNaavd9z4cHmS+JcTh5D9x4GRfTWrE/Km1QeWy14ndmutJLkSsjz7vXaCaMw4lBdoybhl4a42+0n5cKhVo7KUou8Xv9mdp1tpuMlZrd7ou6pLxQCgFAKAUAoDzvKsK4wMWKhF5sNLO2kf8AEiM0neR+dxuPMCvQnJda6ctJJeDsrMwRi+rU46pvxV3dGmzjPwuFSXD2eSfSmHH3ncbXHRdyemk1mp0bzcZZJamipW+BOOr0KePLBhsZlsQOohcSzseLyMil3PmTerusdSnUl/SU9WoVacf6vYm/SHJpghaxa2KhOleJs17DzNQwivNr/ayeKdop9qO3/Wh//wBDG/8ATT+/XP06/nj5/Q7+ol/JLy+pdZZizLGHMckRN/BKAHFiRuATxtf31ROOzK179xdCW0r2t3lDjHAzaEkgD6rJxNv+IlaIq+HfevQpl++u5+pcZjneHgQvLKiqBf2gSfJVG7HyFUwpTm7RRbOrCCvJmcyRpMPluKxBUo7mfEojcVDAlARy4A++tFVRnXjBbrIzUtqFGUu9l32QwQhwcCjnGHY82dxqYk8ySaory2qjZooQ2aaRcVUWnW2HUsHKqXAIDEDUAeIB4gGu3drHLK9yp7XZk0OGbu/5aQiGEdZH2B927e6rcPTU556LN9yKq9TYhlq8l4kDNezujL0ig/lcOFliPMyx+In1c6v/AJVZTr3rOUtJZPuf0K50bUlGOqzXf9y8ybMVxEEcyey6hvQ8x6g3HuqipBwk4vcX05qcVJbymzn/AHngfwYj+wlX0/2J969ymp+/DufsaasppImbYBJ4ZIpBdXUqfLoR5g2I9KlCbhJSW4hOCnFxZmsqziT/AEN35P6RIJBfj4o9aBj13UGtVSlH9Tsbm15manVk8Nt77PyLnsnglhwkCL/NqzHqzDUxPW5JqivNyqSb4l9CKjTSRb1UWmW7aL3cmDxC7OmJSMnrHLdWX8q1YfNTg9Gm+RlxGThNa3tzNTWU1CgFAKAUAoBQGa+j3/Yx/wA2b/vPWnF/u+C9EZ8L+34v1GUdlhDiWlL6ok1HDx22hMpvLb1IsOgJpUxG1DZtnvfG2hyGH2Z7W7cuF9TjnX+88v8Aw4j/ALa12l+xU8PU5U/fh4n3t5/JYf8A9XB/brmF+aX9L9DuJ+Vf1I0tZTSfa6DIZzl8U+aQpMiyJ9VkOlxcXEi2Nvea2U5yhQbi7Zr0MlSEZ10pK+T9Tj2g7MxQKmJwcEay4du8KKotIlrOtvvW3B5EbcaUq8ptwqPJ5d3A5VoRjacFms+/iaEPHjMKdJvFPGRcfddSD6EXPvFZ/ipTz1TNHw1YZaNFT2NzKyDCT+HE4caCp21ouyyJ95StqtxMM+sj8r8uwqw88urlqvPtNNWY0lJDn4kxf1eBRIqKTPKG8MbfZQWBDOTe4vt7iKudHZp7csr6LiUKttVNmOfF8CnzDDyY3HERSmJMGLB1VXvO48QAbY6UsPImr4SVKl8Su5ei+rKpxdWr8Lts+pY/6Exf/wDRl/6MH92qutpf9tc2WdVU/nfJEPsojYTES4KRy4YfWIWIC6gxtIthsLNvYdTU67VSCqpdj9iFBOnN027717kjOf8AeeB/BiP7CVyn+xPvXuSqfvw7n7GmrKaSi7UZ6IE7uPx4mQaYYl3YsdgxHJRxJO21X0KO27vKK1ZRXq7CsvmeiOWX9n1TADBsdjEY2I+84Ooj+kxNcnWbrdYuNxCilS6vssRuxuZ3jGFmsuJw4EboeLKuyyJ95SLb/wCFTxEPi24/K8/sRw9TLYl8y/LmkrMaTJZnOMbjIYIvFFhpBNO43UOt+7iB4Fr7kcrdRWuC6qm5y1krL3Zkm+tqKMdE7v2RrayGsUAoBQCgFAKAh5TlqYePu476QWbc3N2Ysd/Umpzm5u7IQgoKyJlQJkLE5YjzRTNfXEGCWO3jADXHPYVNVGouK0fsQdNOSlvRxzrKI8TGI5dVgwcFGKkMvAgjhxrtOpKm7o5UpqorMrP9T4v5/Gf/AGZf31b+plwjyRD9PHi+bJmVZAkDl1knckabSzPIu5BvpY2vtxqupWc1ZpeCSJQpKLum+bJT5ahnXEG/eKhjG+2liCdutxUVN7Oxu1JbC2treTKgTIOU5VHhwyxXCs5fSTcKW3IUfZW/KpzqObTkQhTULpHVnOQwYkDvkuy+y6kq6/hddx6V2nWnT+VkalGFT5kVZ7GIdnxWNdPuPOdJHQ6QCR76u/VPdGKfcV/pVvlJ+Je5dl0UCCOFFRBwCj5nqfM1nnOU3eTuXQhGCtFHDKcrjw6ssd/E7SMWN2Z2NySeZrs6jm7vuEKagrIm1AmQcZlccksUrXDwklCpt7QswPVSOVTjNxi4rRkJU1JqT1RHznIIsS0bu0itGGCtE7RkBrX3XfkKlTrSpppWz4q5GpRjNpu+XbYh/wCp8X8/i/8A7Mv76n+plwjyRH9PHi+bJ2Udn8PhiTDGAx9p2Jdz6uxJ91QqVpz+ZkoUYQ+VFpVRaVmcZDBidJlTxL7DqSjr+F1sR6VbTrTp/KyupSjPUrT2PU7SYrGyJ9x5zpI6HSAxHvqz9S90Yp9xV+mW+Umu8vMvwEcCCOFFRBwCi3vPU+ZqiU5Td5O7L4QjBWiiTUSQoBQCgFAKAUAoBQCgFAKAUAoBQCgFAKAUAoBQCgFAKAUAoBQCgFAKAUAoBQCgFAKAUAoBQCgFAKAUAoBQCgFAKAUAoBQCgFAKAUAoBQCgFAKAUAoD/9k="/>
          <p:cNvSpPr>
            <a:spLocks noChangeAspect="1" noChangeArrowheads="1"/>
          </p:cNvSpPr>
          <p:nvPr/>
        </p:nvSpPr>
        <p:spPr bwMode="auto">
          <a:xfrm>
            <a:off x="155575" y="-1790700"/>
            <a:ext cx="37433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4100" name="Picture 4" descr="http://www.posgradoenmarketing.com/wp-content/uploads/2013/05/investigacion-de-mercad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0" y="3786190"/>
            <a:ext cx="3071810" cy="307181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Como hacer una investigación del mercado extranjero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0" y="2071678"/>
            <a:ext cx="870962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AR" dirty="0" smtClean="0"/>
              <a:t>Clasificar el producto en NCM.</a:t>
            </a:r>
          </a:p>
          <a:p>
            <a:pPr>
              <a:buFont typeface="Arial" pitchFamily="34" charset="0"/>
              <a:buChar char="•"/>
            </a:pPr>
            <a:endParaRPr lang="es-AR" dirty="0" smtClean="0"/>
          </a:p>
          <a:p>
            <a:pPr>
              <a:buFont typeface="Arial" pitchFamily="34" charset="0"/>
              <a:buChar char="•"/>
            </a:pPr>
            <a:r>
              <a:rPr lang="es-AR" dirty="0" smtClean="0"/>
              <a:t>Encontrar países con el mercado mas acordes para el producto</a:t>
            </a:r>
          </a:p>
          <a:p>
            <a:pPr>
              <a:buFont typeface="Arial" pitchFamily="34" charset="0"/>
              <a:buChar char="•"/>
            </a:pPr>
            <a:endParaRPr lang="es-AR" dirty="0" smtClean="0"/>
          </a:p>
          <a:p>
            <a:pPr>
              <a:buFont typeface="Arial" pitchFamily="34" charset="0"/>
              <a:buChar char="•"/>
            </a:pPr>
            <a:r>
              <a:rPr lang="es-AR" dirty="0" smtClean="0"/>
              <a:t>Determinar las barreras de entrada a cada país</a:t>
            </a:r>
          </a:p>
          <a:p>
            <a:pPr>
              <a:buFont typeface="Arial" pitchFamily="34" charset="0"/>
              <a:buChar char="•"/>
            </a:pPr>
            <a:endParaRPr lang="es-AR" dirty="0" smtClean="0"/>
          </a:p>
          <a:p>
            <a:pPr>
              <a:buFont typeface="Arial" pitchFamily="34" charset="0"/>
              <a:buChar char="•"/>
            </a:pPr>
            <a:r>
              <a:rPr lang="es-AR" dirty="0" smtClean="0"/>
              <a:t>Definir y reducir aquéllos mercados de exportación que persigue la empresa</a:t>
            </a:r>
          </a:p>
          <a:p>
            <a:pPr>
              <a:buFont typeface="Arial" pitchFamily="34" charset="0"/>
              <a:buChar char="•"/>
            </a:pPr>
            <a:endParaRPr lang="es-AR" dirty="0" smtClean="0"/>
          </a:p>
          <a:p>
            <a:pPr>
              <a:buFont typeface="Arial" pitchFamily="34" charset="0"/>
              <a:buChar char="•"/>
            </a:pPr>
            <a:r>
              <a:rPr lang="es-AR" dirty="0" smtClean="0"/>
              <a:t>Recabar información hablando con empresas locales u otras empresas que estén haciendo </a:t>
            </a:r>
          </a:p>
          <a:p>
            <a:pPr>
              <a:buFont typeface="Arial" pitchFamily="34" charset="0"/>
              <a:buChar char="•"/>
            </a:pPr>
            <a:r>
              <a:rPr lang="es-AR" dirty="0"/>
              <a:t>n</a:t>
            </a:r>
            <a:r>
              <a:rPr lang="es-AR" dirty="0" smtClean="0"/>
              <a:t>egocios internacionales.</a:t>
            </a:r>
          </a:p>
          <a:p>
            <a:pPr>
              <a:buFont typeface="Arial" pitchFamily="34" charset="0"/>
              <a:buChar char="•"/>
            </a:pPr>
            <a:endParaRPr lang="es-AR" dirty="0" smtClean="0"/>
          </a:p>
          <a:p>
            <a:pPr>
              <a:buFont typeface="Arial" pitchFamily="34" charset="0"/>
              <a:buChar char="•"/>
            </a:pPr>
            <a:r>
              <a:rPr lang="es-AR" dirty="0" smtClean="0"/>
              <a:t>Investigar esfuerzos exportadores de la competencia</a:t>
            </a:r>
          </a:p>
          <a:p>
            <a:endParaRPr lang="es-AR" dirty="0"/>
          </a:p>
        </p:txBody>
      </p:sp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Pentágono"/>
          <p:cNvSpPr/>
          <p:nvPr/>
        </p:nvSpPr>
        <p:spPr>
          <a:xfrm>
            <a:off x="2571736" y="4429132"/>
            <a:ext cx="1857388" cy="928694"/>
          </a:xfrm>
          <a:prstGeom prst="homePlate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Pentágono"/>
          <p:cNvSpPr/>
          <p:nvPr/>
        </p:nvSpPr>
        <p:spPr>
          <a:xfrm>
            <a:off x="2500298" y="1285860"/>
            <a:ext cx="1857388" cy="1000132"/>
          </a:xfrm>
          <a:prstGeom prst="homePlate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Elipse"/>
          <p:cNvSpPr/>
          <p:nvPr/>
        </p:nvSpPr>
        <p:spPr>
          <a:xfrm>
            <a:off x="357158" y="3000372"/>
            <a:ext cx="1857388" cy="642942"/>
          </a:xfrm>
          <a:prstGeom prst="ellipse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1 CuadroTexto"/>
          <p:cNvSpPr txBox="1"/>
          <p:nvPr/>
        </p:nvSpPr>
        <p:spPr>
          <a:xfrm>
            <a:off x="500034" y="3143248"/>
            <a:ext cx="15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INFORMACION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2643174" y="1428736"/>
            <a:ext cx="1297150" cy="646331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</p:spPr>
        <p:txBody>
          <a:bodyPr wrap="none" rtlCol="0">
            <a:spAutoFit/>
          </a:bodyPr>
          <a:lstStyle/>
          <a:p>
            <a:r>
              <a:rPr lang="es-AR" dirty="0" smtClean="0"/>
              <a:t>Fuentes </a:t>
            </a:r>
          </a:p>
          <a:p>
            <a:r>
              <a:rPr lang="es-AR" dirty="0" smtClean="0"/>
              <a:t>secundarias</a:t>
            </a:r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4429124" y="1071546"/>
            <a:ext cx="333918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AR" dirty="0" smtClean="0"/>
              <a:t>Bibliotecas</a:t>
            </a:r>
          </a:p>
          <a:p>
            <a:pPr>
              <a:buFont typeface="Arial" pitchFamily="34" charset="0"/>
              <a:buChar char="•"/>
            </a:pPr>
            <a:r>
              <a:rPr lang="es-AR" dirty="0" smtClean="0"/>
              <a:t>Cámaras de comercio</a:t>
            </a:r>
          </a:p>
          <a:p>
            <a:pPr>
              <a:buFont typeface="Arial" pitchFamily="34" charset="0"/>
              <a:buChar char="•"/>
            </a:pPr>
            <a:r>
              <a:rPr lang="es-AR" dirty="0" smtClean="0"/>
              <a:t>Bancos</a:t>
            </a:r>
          </a:p>
          <a:p>
            <a:pPr>
              <a:buFont typeface="Arial" pitchFamily="34" charset="0"/>
              <a:buChar char="•"/>
            </a:pPr>
            <a:r>
              <a:rPr lang="es-AR" dirty="0" smtClean="0"/>
              <a:t>Organizaciones de consumidores</a:t>
            </a:r>
          </a:p>
          <a:p>
            <a:pPr>
              <a:buFont typeface="Arial" pitchFamily="34" charset="0"/>
              <a:buChar char="•"/>
            </a:pPr>
            <a:r>
              <a:rPr lang="es-AR" dirty="0" smtClean="0"/>
              <a:t>Empresas</a:t>
            </a:r>
          </a:p>
          <a:p>
            <a:pPr>
              <a:buFont typeface="Arial" pitchFamily="34" charset="0"/>
              <a:buChar char="•"/>
            </a:pPr>
            <a:r>
              <a:rPr lang="es-AR" dirty="0" smtClean="0"/>
              <a:t>Etc.</a:t>
            </a:r>
            <a:endParaRPr lang="es-AR" dirty="0"/>
          </a:p>
        </p:txBody>
      </p:sp>
      <p:sp>
        <p:nvSpPr>
          <p:cNvPr id="6" name="5 CuadroTexto"/>
          <p:cNvSpPr txBox="1"/>
          <p:nvPr/>
        </p:nvSpPr>
        <p:spPr>
          <a:xfrm>
            <a:off x="4500562" y="5214950"/>
            <a:ext cx="1403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Técnicas </a:t>
            </a:r>
          </a:p>
          <a:p>
            <a:r>
              <a:rPr lang="es-AR" dirty="0" smtClean="0"/>
              <a:t>Cuantitativas</a:t>
            </a:r>
            <a:endParaRPr lang="es-AR" dirty="0"/>
          </a:p>
        </p:txBody>
      </p:sp>
      <p:sp>
        <p:nvSpPr>
          <p:cNvPr id="7" name="6 CuadroTexto"/>
          <p:cNvSpPr txBox="1"/>
          <p:nvPr/>
        </p:nvSpPr>
        <p:spPr>
          <a:xfrm>
            <a:off x="2714612" y="4500570"/>
            <a:ext cx="1064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Fuentes </a:t>
            </a:r>
          </a:p>
          <a:p>
            <a:r>
              <a:rPr lang="es-AR" dirty="0" smtClean="0"/>
              <a:t>Primarias</a:t>
            </a:r>
            <a:endParaRPr lang="es-AR" dirty="0"/>
          </a:p>
        </p:txBody>
      </p:sp>
      <p:sp>
        <p:nvSpPr>
          <p:cNvPr id="8" name="7 CuadroTexto"/>
          <p:cNvSpPr txBox="1"/>
          <p:nvPr/>
        </p:nvSpPr>
        <p:spPr>
          <a:xfrm>
            <a:off x="4429124" y="4000504"/>
            <a:ext cx="1259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Técnicas</a:t>
            </a:r>
          </a:p>
          <a:p>
            <a:r>
              <a:rPr lang="es-AR" dirty="0" smtClean="0"/>
              <a:t>Cualitativas</a:t>
            </a:r>
            <a:endParaRPr lang="es-AR" dirty="0"/>
          </a:p>
        </p:txBody>
      </p:sp>
      <p:sp>
        <p:nvSpPr>
          <p:cNvPr id="9" name="8 CuadroTexto"/>
          <p:cNvSpPr txBox="1"/>
          <p:nvPr/>
        </p:nvSpPr>
        <p:spPr>
          <a:xfrm>
            <a:off x="6143636" y="3643314"/>
            <a:ext cx="29693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AR" dirty="0" smtClean="0"/>
              <a:t>Observación Directa</a:t>
            </a:r>
          </a:p>
          <a:p>
            <a:pPr>
              <a:buFont typeface="Arial" pitchFamily="34" charset="0"/>
              <a:buChar char="•"/>
            </a:pPr>
            <a:r>
              <a:rPr lang="es-AR" dirty="0" smtClean="0"/>
              <a:t>Entrevista en profundidad</a:t>
            </a:r>
          </a:p>
          <a:p>
            <a:pPr>
              <a:buFont typeface="Arial" pitchFamily="34" charset="0"/>
              <a:buChar char="•"/>
            </a:pPr>
            <a:r>
              <a:rPr lang="es-AR" dirty="0" smtClean="0"/>
              <a:t>Grupos de discusión</a:t>
            </a:r>
          </a:p>
          <a:p>
            <a:pPr>
              <a:buFont typeface="Arial" pitchFamily="34" charset="0"/>
              <a:buChar char="•"/>
            </a:pPr>
            <a:r>
              <a:rPr lang="es-AR" dirty="0" smtClean="0"/>
              <a:t>Entrevista Semi-Estructurada</a:t>
            </a:r>
            <a:endParaRPr lang="es-AR" dirty="0"/>
          </a:p>
        </p:txBody>
      </p:sp>
      <p:sp>
        <p:nvSpPr>
          <p:cNvPr id="10" name="9 CuadroTexto"/>
          <p:cNvSpPr txBox="1"/>
          <p:nvPr/>
        </p:nvSpPr>
        <p:spPr>
          <a:xfrm>
            <a:off x="6143636" y="5072074"/>
            <a:ext cx="24403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AR" dirty="0" smtClean="0"/>
              <a:t>Entrevista Estructurada</a:t>
            </a:r>
          </a:p>
          <a:p>
            <a:pPr>
              <a:buFont typeface="Arial" pitchFamily="34" charset="0"/>
              <a:buChar char="•"/>
            </a:pPr>
            <a:r>
              <a:rPr lang="es-AR" dirty="0" smtClean="0"/>
              <a:t>Encuestas</a:t>
            </a:r>
          </a:p>
          <a:p>
            <a:pPr>
              <a:buFont typeface="Arial" pitchFamily="34" charset="0"/>
              <a:buChar char="•"/>
            </a:pPr>
            <a:r>
              <a:rPr lang="es-AR" dirty="0" smtClean="0"/>
              <a:t>Panel de Informadores</a:t>
            </a:r>
          </a:p>
          <a:p>
            <a:pPr>
              <a:buFont typeface="Arial" pitchFamily="34" charset="0"/>
              <a:buChar char="•"/>
            </a:pPr>
            <a:r>
              <a:rPr lang="es-AR" dirty="0" smtClean="0"/>
              <a:t>Compra Fingida </a:t>
            </a:r>
            <a:endParaRPr lang="es-AR" dirty="0"/>
          </a:p>
        </p:txBody>
      </p:sp>
      <p:sp>
        <p:nvSpPr>
          <p:cNvPr id="14" name="13 Cheurón"/>
          <p:cNvSpPr/>
          <p:nvPr/>
        </p:nvSpPr>
        <p:spPr>
          <a:xfrm>
            <a:off x="5643570" y="4071942"/>
            <a:ext cx="484632" cy="484632"/>
          </a:xfrm>
          <a:prstGeom prst="chevron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15" name="14 Cheurón"/>
          <p:cNvSpPr/>
          <p:nvPr/>
        </p:nvSpPr>
        <p:spPr>
          <a:xfrm>
            <a:off x="5715008" y="5286388"/>
            <a:ext cx="484632" cy="484632"/>
          </a:xfrm>
          <a:prstGeom prst="chevron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Pasos para registrarse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714348" y="1857364"/>
            <a:ext cx="6136552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>
                <a:hlinkClick r:id="rId2"/>
              </a:rPr>
              <a:t>www.afip.gob.ar</a:t>
            </a:r>
            <a:endParaRPr lang="es-AR" dirty="0" smtClean="0"/>
          </a:p>
          <a:p>
            <a:endParaRPr lang="es-AR" dirty="0" smtClean="0"/>
          </a:p>
          <a:p>
            <a:pPr>
              <a:buFont typeface="Wingdings" pitchFamily="2" charset="2"/>
              <a:buChar char="§"/>
            </a:pPr>
            <a:r>
              <a:rPr lang="es-AR" dirty="0" smtClean="0"/>
              <a:t>Alta en el Sistema Registral</a:t>
            </a:r>
          </a:p>
          <a:p>
            <a:pPr>
              <a:buFont typeface="Wingdings" pitchFamily="2" charset="2"/>
              <a:buChar char="§"/>
            </a:pPr>
            <a:endParaRPr lang="es-AR" dirty="0" smtClean="0"/>
          </a:p>
          <a:p>
            <a:pPr>
              <a:buFont typeface="Wingdings" pitchFamily="2" charset="2"/>
              <a:buChar char="§"/>
            </a:pPr>
            <a:r>
              <a:rPr lang="es-AR" dirty="0" smtClean="0"/>
              <a:t>Validación de los integrantes del directorio</a:t>
            </a:r>
          </a:p>
          <a:p>
            <a:pPr>
              <a:buFont typeface="Wingdings" pitchFamily="2" charset="2"/>
              <a:buChar char="§"/>
            </a:pPr>
            <a:endParaRPr lang="es-AR" dirty="0" smtClean="0"/>
          </a:p>
          <a:p>
            <a:pPr>
              <a:buFont typeface="Wingdings" pitchFamily="2" charset="2"/>
              <a:buChar char="§"/>
            </a:pPr>
            <a:r>
              <a:rPr lang="es-AR" dirty="0" smtClean="0"/>
              <a:t>Verificación de domicilio de la empresa</a:t>
            </a:r>
          </a:p>
          <a:p>
            <a:pPr>
              <a:buFont typeface="Wingdings" pitchFamily="2" charset="2"/>
              <a:buChar char="§"/>
            </a:pPr>
            <a:endParaRPr lang="es-AR" dirty="0" smtClean="0"/>
          </a:p>
          <a:p>
            <a:pPr>
              <a:buFont typeface="Wingdings" pitchFamily="2" charset="2"/>
              <a:buChar char="§"/>
            </a:pPr>
            <a:r>
              <a:rPr lang="es-AR" dirty="0" smtClean="0"/>
              <a:t>Ratificación de operador aduanero/alta</a:t>
            </a:r>
          </a:p>
          <a:p>
            <a:pPr>
              <a:buFont typeface="Wingdings" pitchFamily="2" charset="2"/>
              <a:buChar char="§"/>
            </a:pPr>
            <a:endParaRPr lang="es-AR" dirty="0" smtClean="0"/>
          </a:p>
          <a:p>
            <a:pPr>
              <a:buFont typeface="Wingdings" pitchFamily="2" charset="2"/>
              <a:buChar char="§"/>
            </a:pPr>
            <a:r>
              <a:rPr lang="es-AR" dirty="0" smtClean="0"/>
              <a:t>Registro de datos biométricos (foto, firma, huella dactilar, etc.)</a:t>
            </a:r>
          </a:p>
          <a:p>
            <a:pPr>
              <a:buFont typeface="Wingdings" pitchFamily="2" charset="2"/>
              <a:buChar char="§"/>
            </a:pPr>
            <a:endParaRPr lang="es-AR" dirty="0" smtClean="0"/>
          </a:p>
          <a:p>
            <a:pPr>
              <a:buFont typeface="Wingdings" pitchFamily="2" charset="2"/>
              <a:buChar char="§"/>
            </a:pPr>
            <a:r>
              <a:rPr lang="es-AR" dirty="0" smtClean="0"/>
              <a:t>Otros registros especiales de acuerdo al producto. </a:t>
            </a:r>
            <a:endParaRPr lang="es-AR" dirty="0"/>
          </a:p>
        </p:txBody>
      </p:sp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357166"/>
            <a:ext cx="3719736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AR" sz="2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FUENTES SECUNDARIAS</a:t>
            </a:r>
            <a:endParaRPr lang="es-AR" sz="28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2 Llamada ovalada"/>
          <p:cNvSpPr/>
          <p:nvPr/>
        </p:nvSpPr>
        <p:spPr>
          <a:xfrm>
            <a:off x="3357554" y="1142984"/>
            <a:ext cx="2786082" cy="1714512"/>
          </a:xfrm>
          <a:prstGeom prst="wedgeEllipseCallou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-Costo relativamente Bajo.</a:t>
            </a:r>
          </a:p>
          <a:p>
            <a:pPr algn="ctr"/>
            <a:r>
              <a:rPr lang="es-AR" dirty="0" smtClean="0"/>
              <a:t>-Fácil Acceso e información disponible</a:t>
            </a:r>
            <a:endParaRPr lang="es-AR" dirty="0"/>
          </a:p>
        </p:txBody>
      </p:sp>
      <p:sp>
        <p:nvSpPr>
          <p:cNvPr id="5" name="4 CuadroTexto"/>
          <p:cNvSpPr txBox="1"/>
          <p:nvPr/>
        </p:nvSpPr>
        <p:spPr>
          <a:xfrm>
            <a:off x="4143372" y="785794"/>
            <a:ext cx="1144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i="1" dirty="0" smtClean="0"/>
              <a:t>VENTAJAS</a:t>
            </a:r>
            <a:endParaRPr lang="es-AR" b="1" i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6000760" y="2571744"/>
            <a:ext cx="1506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i="1" dirty="0" smtClean="0"/>
              <a:t>DESVENTAJAS</a:t>
            </a:r>
            <a:endParaRPr lang="es-AR" b="1" i="1" dirty="0"/>
          </a:p>
        </p:txBody>
      </p:sp>
      <p:sp>
        <p:nvSpPr>
          <p:cNvPr id="8" name="7 Llamada ovalada"/>
          <p:cNvSpPr/>
          <p:nvPr/>
        </p:nvSpPr>
        <p:spPr>
          <a:xfrm>
            <a:off x="5286380" y="2928934"/>
            <a:ext cx="2786082" cy="1785950"/>
          </a:xfrm>
          <a:prstGeom prst="wedgeEllipseCallou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-Veracidad de la Información.</a:t>
            </a:r>
          </a:p>
          <a:p>
            <a:pPr algn="ctr"/>
            <a:r>
              <a:rPr lang="es-AR" dirty="0" smtClean="0"/>
              <a:t>-Grado de actualidad.</a:t>
            </a:r>
            <a:endParaRPr lang="es-AR" dirty="0"/>
          </a:p>
        </p:txBody>
      </p:sp>
      <p:pic>
        <p:nvPicPr>
          <p:cNvPr id="1026" name="Picture 2" descr="http://cdn5.dibujos.net/dibujos/pintados/201330/reportaje-profesiones-otras-profesiones-pintado-por-twayanna-98340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114675"/>
            <a:ext cx="4781550" cy="3743325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/>
      <p:bldP spid="6" grpId="0"/>
      <p:bldP spid="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500042"/>
            <a:ext cx="3303790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AR" sz="2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FUENTES PRIMARIAS</a:t>
            </a:r>
            <a:endParaRPr lang="es-AR" sz="28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2 Llamada ovalada"/>
          <p:cNvSpPr/>
          <p:nvPr/>
        </p:nvSpPr>
        <p:spPr>
          <a:xfrm>
            <a:off x="3428992" y="1000108"/>
            <a:ext cx="3286148" cy="2286016"/>
          </a:xfrm>
          <a:prstGeom prst="wedgeEllipseCallou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-Confiabilidad de la Información.</a:t>
            </a:r>
          </a:p>
          <a:p>
            <a:pPr algn="ctr">
              <a:buFontTx/>
              <a:buChar char="-"/>
            </a:pPr>
            <a:r>
              <a:rPr lang="es-AR" dirty="0" smtClean="0"/>
              <a:t>Datos generados a medida de la investigación.</a:t>
            </a:r>
          </a:p>
          <a:p>
            <a:pPr algn="ctr"/>
            <a:r>
              <a:rPr lang="es-AR" dirty="0" smtClean="0"/>
              <a:t>-Información veraz y actualizada</a:t>
            </a:r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4214810" y="642918"/>
            <a:ext cx="1144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smtClean="0"/>
              <a:t>VENTAJAS</a:t>
            </a:r>
            <a:endParaRPr lang="es-AR" b="1" dirty="0"/>
          </a:p>
        </p:txBody>
      </p:sp>
      <p:sp>
        <p:nvSpPr>
          <p:cNvPr id="5" name="4 Llamada ovalada"/>
          <p:cNvSpPr/>
          <p:nvPr/>
        </p:nvSpPr>
        <p:spPr>
          <a:xfrm>
            <a:off x="4929190" y="3214686"/>
            <a:ext cx="3714776" cy="1785950"/>
          </a:xfrm>
          <a:prstGeom prst="wedgeEllipseCallou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-Costos elevados</a:t>
            </a:r>
          </a:p>
          <a:p>
            <a:pPr algn="ctr"/>
            <a:r>
              <a:rPr lang="es-AR" dirty="0" smtClean="0"/>
              <a:t>-Acceso más dificultoso</a:t>
            </a:r>
          </a:p>
          <a:p>
            <a:pPr algn="ctr"/>
            <a:r>
              <a:rPr lang="es-AR" dirty="0" smtClean="0"/>
              <a:t>-Poco tiempo de vida útil</a:t>
            </a:r>
            <a:endParaRPr lang="es-AR" dirty="0"/>
          </a:p>
        </p:txBody>
      </p:sp>
      <p:sp>
        <p:nvSpPr>
          <p:cNvPr id="6" name="5 CuadroTexto"/>
          <p:cNvSpPr txBox="1"/>
          <p:nvPr/>
        </p:nvSpPr>
        <p:spPr>
          <a:xfrm>
            <a:off x="6357950" y="2857496"/>
            <a:ext cx="1506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smtClean="0"/>
              <a:t>DESVENTAJAS</a:t>
            </a:r>
            <a:endParaRPr lang="es-AR" b="1" dirty="0"/>
          </a:p>
        </p:txBody>
      </p:sp>
      <p:pic>
        <p:nvPicPr>
          <p:cNvPr id="7" name="Picture 2" descr="http://cdn5.dibujos.net/dibujos/pintados/201330/reportaje-profesiones-otras-profesiones-pintado-por-twayanna-98340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429000"/>
            <a:ext cx="4071934" cy="3187789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n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560099"/>
            <a:ext cx="7358114" cy="5640751"/>
          </a:xfrm>
          <a:prstGeom prst="rect">
            <a:avLst/>
          </a:prstGeom>
          <a:noFill/>
        </p:spPr>
      </p:pic>
      <p:sp>
        <p:nvSpPr>
          <p:cNvPr id="2" name="1 CuadroTexto"/>
          <p:cNvSpPr txBox="1"/>
          <p:nvPr/>
        </p:nvSpPr>
        <p:spPr>
          <a:xfrm>
            <a:off x="2143108" y="642918"/>
            <a:ext cx="4258089" cy="40011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AR" sz="2000" b="1" u="sng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PLANIFICACION DE LA INVESTIGACION</a:t>
            </a:r>
            <a:endParaRPr lang="es-AR" sz="2000" b="1" u="sng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857224" y="1857364"/>
            <a:ext cx="452636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AR" b="1" dirty="0" smtClean="0"/>
              <a:t>Definición del problema</a:t>
            </a:r>
          </a:p>
          <a:p>
            <a:pPr>
              <a:buFont typeface="Wingdings" pitchFamily="2" charset="2"/>
              <a:buChar char="ü"/>
            </a:pPr>
            <a:endParaRPr lang="es-AR" b="1" dirty="0" smtClean="0"/>
          </a:p>
          <a:p>
            <a:pPr>
              <a:buFont typeface="Wingdings" pitchFamily="2" charset="2"/>
              <a:buChar char="ü"/>
            </a:pPr>
            <a:endParaRPr lang="es-AR" b="1" dirty="0" smtClean="0"/>
          </a:p>
          <a:p>
            <a:pPr>
              <a:buFont typeface="Wingdings" pitchFamily="2" charset="2"/>
              <a:buChar char="ü"/>
            </a:pPr>
            <a:r>
              <a:rPr lang="es-AR" b="1" dirty="0" smtClean="0"/>
              <a:t>Reconocer la necesidad de la Investigación</a:t>
            </a:r>
          </a:p>
          <a:p>
            <a:pPr>
              <a:buFont typeface="Wingdings" pitchFamily="2" charset="2"/>
              <a:buChar char="ü"/>
            </a:pPr>
            <a:endParaRPr lang="es-AR" b="1" dirty="0" smtClean="0"/>
          </a:p>
          <a:p>
            <a:pPr>
              <a:buFont typeface="Wingdings" pitchFamily="2" charset="2"/>
              <a:buChar char="ü"/>
            </a:pPr>
            <a:endParaRPr lang="es-AR" b="1" dirty="0" smtClean="0"/>
          </a:p>
          <a:p>
            <a:pPr>
              <a:buFont typeface="Wingdings" pitchFamily="2" charset="2"/>
              <a:buChar char="ü"/>
            </a:pPr>
            <a:r>
              <a:rPr lang="es-AR" b="1" dirty="0" smtClean="0"/>
              <a:t>Estimar los beneficios de la Investigación</a:t>
            </a:r>
          </a:p>
          <a:p>
            <a:pPr>
              <a:buFont typeface="Wingdings" pitchFamily="2" charset="2"/>
              <a:buChar char="ü"/>
            </a:pPr>
            <a:endParaRPr lang="es-AR" b="1" dirty="0" smtClean="0"/>
          </a:p>
          <a:p>
            <a:pPr>
              <a:buFont typeface="Wingdings" pitchFamily="2" charset="2"/>
              <a:buChar char="ü"/>
            </a:pPr>
            <a:endParaRPr lang="es-AR" b="1" dirty="0" smtClean="0"/>
          </a:p>
          <a:p>
            <a:pPr>
              <a:buFont typeface="Wingdings" pitchFamily="2" charset="2"/>
              <a:buChar char="ü"/>
            </a:pPr>
            <a:r>
              <a:rPr lang="es-AR" b="1" dirty="0" smtClean="0"/>
              <a:t>Determinar los objetivos de la investigación</a:t>
            </a:r>
          </a:p>
          <a:p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Imagen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76730"/>
            <a:ext cx="7858180" cy="6024103"/>
          </a:xfrm>
          <a:prstGeom prst="rect">
            <a:avLst/>
          </a:prstGeom>
          <a:noFill/>
        </p:spPr>
      </p:pic>
      <p:sp>
        <p:nvSpPr>
          <p:cNvPr id="2" name="1 CuadroTexto"/>
          <p:cNvSpPr txBox="1"/>
          <p:nvPr/>
        </p:nvSpPr>
        <p:spPr>
          <a:xfrm>
            <a:off x="1000100" y="1500174"/>
            <a:ext cx="589776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AR" b="1" dirty="0" smtClean="0"/>
              <a:t>Determinar los requerimientos de información secundaria</a:t>
            </a:r>
          </a:p>
          <a:p>
            <a:pPr>
              <a:buFont typeface="Wingdings" pitchFamily="2" charset="2"/>
              <a:buChar char="ü"/>
            </a:pPr>
            <a:endParaRPr lang="es-AR" b="1" dirty="0" smtClean="0"/>
          </a:p>
          <a:p>
            <a:pPr>
              <a:buFont typeface="Wingdings" pitchFamily="2" charset="2"/>
              <a:buChar char="ü"/>
            </a:pPr>
            <a:endParaRPr lang="es-AR" b="1" dirty="0" smtClean="0"/>
          </a:p>
          <a:p>
            <a:pPr>
              <a:buFont typeface="Wingdings" pitchFamily="2" charset="2"/>
              <a:buChar char="ü"/>
            </a:pPr>
            <a:r>
              <a:rPr lang="es-AR" b="1" dirty="0" smtClean="0"/>
              <a:t>Determinar necesidad de información primaria</a:t>
            </a:r>
          </a:p>
          <a:p>
            <a:pPr>
              <a:buFont typeface="Wingdings" pitchFamily="2" charset="2"/>
              <a:buChar char="ü"/>
            </a:pPr>
            <a:endParaRPr lang="es-AR" b="1" dirty="0" smtClean="0"/>
          </a:p>
          <a:p>
            <a:pPr>
              <a:buFont typeface="Wingdings" pitchFamily="2" charset="2"/>
              <a:buChar char="ü"/>
            </a:pPr>
            <a:endParaRPr lang="es-AR" b="1" dirty="0" smtClean="0"/>
          </a:p>
          <a:p>
            <a:pPr>
              <a:buFont typeface="Wingdings" pitchFamily="2" charset="2"/>
              <a:buChar char="ü"/>
            </a:pPr>
            <a:r>
              <a:rPr lang="es-AR" b="1" dirty="0" smtClean="0"/>
              <a:t>Procesamiento y análisis</a:t>
            </a:r>
          </a:p>
          <a:p>
            <a:pPr>
              <a:buFont typeface="Wingdings" pitchFamily="2" charset="2"/>
              <a:buChar char="ü"/>
            </a:pPr>
            <a:endParaRPr lang="es-AR" b="1" dirty="0" smtClean="0"/>
          </a:p>
          <a:p>
            <a:pPr>
              <a:buFont typeface="Wingdings" pitchFamily="2" charset="2"/>
              <a:buChar char="ü"/>
            </a:pPr>
            <a:endParaRPr lang="es-AR" b="1" dirty="0" smtClean="0"/>
          </a:p>
          <a:p>
            <a:pPr>
              <a:buFont typeface="Wingdings" pitchFamily="2" charset="2"/>
              <a:buChar char="ü"/>
            </a:pPr>
            <a:r>
              <a:rPr lang="es-AR" b="1" dirty="0" smtClean="0"/>
              <a:t>Conclusiones de la Investigación.</a:t>
            </a:r>
          </a:p>
          <a:p>
            <a:pPr>
              <a:buFont typeface="Wingdings" pitchFamily="2" charset="2"/>
              <a:buChar char="ü"/>
            </a:pPr>
            <a:endParaRPr lang="es-AR" b="1" dirty="0" smtClean="0"/>
          </a:p>
          <a:p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Pentágono"/>
          <p:cNvSpPr/>
          <p:nvPr/>
        </p:nvSpPr>
        <p:spPr>
          <a:xfrm>
            <a:off x="571472" y="5000636"/>
            <a:ext cx="5286412" cy="1714512"/>
          </a:xfrm>
          <a:prstGeom prst="homePlate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Pentágono"/>
          <p:cNvSpPr/>
          <p:nvPr/>
        </p:nvSpPr>
        <p:spPr>
          <a:xfrm>
            <a:off x="571472" y="3143248"/>
            <a:ext cx="5143536" cy="1785950"/>
          </a:xfrm>
          <a:prstGeom prst="homePlate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" name="3 Pentágono"/>
          <p:cNvSpPr/>
          <p:nvPr/>
        </p:nvSpPr>
        <p:spPr>
          <a:xfrm>
            <a:off x="571472" y="1357298"/>
            <a:ext cx="4929222" cy="1714512"/>
          </a:xfrm>
          <a:prstGeom prst="homePlate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1 CuadroTexto"/>
          <p:cNvSpPr txBox="1"/>
          <p:nvPr/>
        </p:nvSpPr>
        <p:spPr>
          <a:xfrm>
            <a:off x="249001" y="642918"/>
            <a:ext cx="8894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000" b="1" dirty="0" smtClean="0"/>
              <a:t>PROCESO SECUENCIAL PARA INVESTIGAR POTENCIALES MERCADOS EXTRANJEROS</a:t>
            </a:r>
            <a:endParaRPr lang="es-AR" sz="2000" b="1" dirty="0"/>
          </a:p>
        </p:txBody>
      </p:sp>
      <p:sp>
        <p:nvSpPr>
          <p:cNvPr id="3" name="2 Rectángulo"/>
          <p:cNvSpPr/>
          <p:nvPr/>
        </p:nvSpPr>
        <p:spPr>
          <a:xfrm>
            <a:off x="714348" y="1428736"/>
            <a:ext cx="4572000" cy="15158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87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1400" b="1" u="sng" dirty="0" smtClean="0">
                <a:latin typeface="Tahoma" pitchFamily="32" charset="0"/>
              </a:rPr>
              <a:t>Etapa uno </a:t>
            </a:r>
          </a:p>
          <a:p>
            <a:pPr algn="ctr">
              <a:spcBef>
                <a:spcPts val="87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1400" b="1" dirty="0" smtClean="0">
                <a:latin typeface="Tahoma" pitchFamily="32" charset="0"/>
              </a:rPr>
              <a:t>Selección preliminar mercados de país atractivo </a:t>
            </a:r>
          </a:p>
          <a:p>
            <a:pPr algn="ctr">
              <a:spcBef>
                <a:spcPts val="87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1400" b="1" dirty="0" smtClean="0">
                <a:latin typeface="Tahoma" pitchFamily="32" charset="0"/>
              </a:rPr>
              <a:t>Pregunta Clave a:</a:t>
            </a:r>
          </a:p>
          <a:p>
            <a:pPr algn="ctr">
              <a:spcBef>
                <a:spcPts val="87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1400" b="1" i="1" dirty="0" smtClean="0">
                <a:latin typeface="Tahoma" pitchFamily="32" charset="0"/>
              </a:rPr>
              <a:t>¿Qué mercados extranjeros justifica una investigación detallada? </a:t>
            </a:r>
            <a:endParaRPr lang="es-ES" sz="1400" b="1" i="1" dirty="0">
              <a:latin typeface="Tahoma" pitchFamily="32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71472" y="3143248"/>
            <a:ext cx="4572000" cy="15158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87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1400" b="1" u="sng" dirty="0" smtClean="0">
                <a:latin typeface="Tahoma" pitchFamily="32" charset="0"/>
              </a:rPr>
              <a:t>Etapa dos </a:t>
            </a:r>
          </a:p>
          <a:p>
            <a:pPr algn="ctr">
              <a:spcBef>
                <a:spcPts val="87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1400" b="1" dirty="0" smtClean="0">
                <a:latin typeface="Tahoma" pitchFamily="32" charset="0"/>
              </a:rPr>
              <a:t>Evaluación del potencial de mercado  </a:t>
            </a:r>
          </a:p>
          <a:p>
            <a:pPr algn="ctr">
              <a:spcBef>
                <a:spcPts val="87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1400" b="1" dirty="0" smtClean="0">
                <a:latin typeface="Tahoma" pitchFamily="32" charset="0"/>
              </a:rPr>
              <a:t>Pregunta Clave a:</a:t>
            </a:r>
          </a:p>
          <a:p>
            <a:pPr algn="ctr">
              <a:spcBef>
                <a:spcPts val="87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1400" b="1" dirty="0" smtClean="0">
                <a:latin typeface="Tahoma" pitchFamily="32" charset="0"/>
              </a:rPr>
              <a:t>¿Cuál es la demanda agregada actual de cada un</a:t>
            </a:r>
            <a:r>
              <a:rPr lang="es-AR" sz="1400" b="1" dirty="0" smtClean="0">
                <a:latin typeface="Tahoma" pitchFamily="32" charset="0"/>
              </a:rPr>
              <a:t>o</a:t>
            </a:r>
            <a:r>
              <a:rPr lang="es-ES" sz="1400" b="1" dirty="0" smtClean="0">
                <a:latin typeface="Tahoma" pitchFamily="32" charset="0"/>
              </a:rPr>
              <a:t> de los mercados seleccionados ? </a:t>
            </a:r>
            <a:endParaRPr lang="es-ES" sz="1400" b="1" dirty="0">
              <a:latin typeface="Tahoma" pitchFamily="32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71472" y="5072074"/>
            <a:ext cx="4572000" cy="15158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87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1400" b="1" u="sng" dirty="0" smtClean="0">
                <a:latin typeface="Tahoma" pitchFamily="32" charset="0"/>
              </a:rPr>
              <a:t>Etapa tres</a:t>
            </a:r>
          </a:p>
          <a:p>
            <a:pPr algn="ctr">
              <a:spcBef>
                <a:spcPts val="87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1400" b="1" dirty="0" smtClean="0">
                <a:latin typeface="Tahoma" pitchFamily="32" charset="0"/>
              </a:rPr>
              <a:t>Análisis del potencial de venta de la Empresa </a:t>
            </a:r>
          </a:p>
          <a:p>
            <a:pPr algn="ctr">
              <a:spcBef>
                <a:spcPts val="87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1400" b="1" dirty="0" smtClean="0">
                <a:latin typeface="Tahoma" pitchFamily="32" charset="0"/>
              </a:rPr>
              <a:t>Pregunta Clave a:</a:t>
            </a:r>
          </a:p>
          <a:p>
            <a:pPr algn="ctr">
              <a:spcBef>
                <a:spcPts val="87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1400" b="1" i="1" dirty="0" smtClean="0">
                <a:latin typeface="Tahoma" pitchFamily="32" charset="0"/>
              </a:rPr>
              <a:t>¿Qué  tan atractiva es la demanda potencial para los productos y servicios de la empresa? </a:t>
            </a:r>
            <a:endParaRPr lang="es-ES" sz="1400" b="1" i="1" dirty="0">
              <a:latin typeface="Tahoma" pitchFamily="32" charset="0"/>
            </a:endParaRPr>
          </a:p>
        </p:txBody>
      </p:sp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928794" y="857232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2000" b="1" dirty="0" smtClean="0">
                <a:latin typeface="Arial" charset="0"/>
              </a:rPr>
              <a:t>ENFOQUES DE EXPORTACIÓN</a:t>
            </a:r>
            <a:br>
              <a:rPr lang="es-ES" sz="2000" b="1" dirty="0" smtClean="0">
                <a:latin typeface="Arial" charset="0"/>
              </a:rPr>
            </a:br>
            <a:r>
              <a:rPr lang="es-ES" sz="2000" b="1" dirty="0" smtClean="0">
                <a:latin typeface="Arial" charset="0"/>
              </a:rPr>
              <a:t>SEIS PREGUNTAS CLAVES</a:t>
            </a:r>
            <a:endParaRPr lang="es-ES" sz="2000" b="1" dirty="0">
              <a:latin typeface="Arial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00034" y="1857364"/>
            <a:ext cx="4572000" cy="454483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6075" indent="-342900">
              <a:spcBef>
                <a:spcPts val="800"/>
              </a:spcBef>
              <a:buClrTx/>
              <a:buSzPct val="130000"/>
              <a:buFont typeface="+mj-lt"/>
              <a:buAutoNum type="arabicParenR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b="1" dirty="0" smtClean="0">
                <a:solidFill>
                  <a:srgbClr val="000000"/>
                </a:solidFill>
                <a:latin typeface="Arial" charset="0"/>
              </a:rPr>
              <a:t>¿POR QUE ? </a:t>
            </a:r>
          </a:p>
          <a:p>
            <a:pPr marL="346075" indent="-342900">
              <a:spcBef>
                <a:spcPts val="800"/>
              </a:spcBef>
              <a:buClrTx/>
              <a:buSzPct val="130000"/>
              <a:buFont typeface="+mj-lt"/>
              <a:buAutoNum type="arabicParenR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s-ES" b="1" dirty="0" smtClean="0">
              <a:solidFill>
                <a:srgbClr val="000000"/>
              </a:solidFill>
              <a:latin typeface="Arial" charset="0"/>
            </a:endParaRPr>
          </a:p>
          <a:p>
            <a:pPr marL="346075" indent="-342900">
              <a:spcBef>
                <a:spcPts val="800"/>
              </a:spcBef>
              <a:buClrTx/>
              <a:buSzPct val="130000"/>
              <a:buFont typeface="+mj-lt"/>
              <a:buAutoNum type="arabicParenR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b="1" dirty="0" smtClean="0">
                <a:solidFill>
                  <a:srgbClr val="000000"/>
                </a:solidFill>
                <a:latin typeface="Arial" charset="0"/>
              </a:rPr>
              <a:t> ¿CUANDO ?</a:t>
            </a:r>
          </a:p>
          <a:p>
            <a:pPr marL="346075" indent="-342900">
              <a:spcBef>
                <a:spcPts val="800"/>
              </a:spcBef>
              <a:buClrTx/>
              <a:buSzPct val="130000"/>
              <a:buFont typeface="+mj-lt"/>
              <a:buAutoNum type="arabicParenR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s-ES" b="1" dirty="0" smtClean="0">
              <a:solidFill>
                <a:srgbClr val="000000"/>
              </a:solidFill>
              <a:latin typeface="Arial" charset="0"/>
            </a:endParaRPr>
          </a:p>
          <a:p>
            <a:pPr marL="346075" indent="-342900">
              <a:spcBef>
                <a:spcPts val="800"/>
              </a:spcBef>
              <a:buClrTx/>
              <a:buSzPct val="130000"/>
              <a:buFont typeface="+mj-lt"/>
              <a:buAutoNum type="arabicParenR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b="1" dirty="0" smtClean="0">
                <a:solidFill>
                  <a:srgbClr val="000000"/>
                </a:solidFill>
                <a:latin typeface="Arial" charset="0"/>
              </a:rPr>
              <a:t> ¿DONDE ?</a:t>
            </a:r>
          </a:p>
          <a:p>
            <a:pPr marL="346075" indent="-342900">
              <a:spcBef>
                <a:spcPts val="800"/>
              </a:spcBef>
              <a:buClrTx/>
              <a:buSzPct val="130000"/>
              <a:buFont typeface="+mj-lt"/>
              <a:buAutoNum type="arabicParenR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s-ES" b="1" dirty="0" smtClean="0">
              <a:solidFill>
                <a:srgbClr val="000000"/>
              </a:solidFill>
              <a:latin typeface="Arial" charset="0"/>
            </a:endParaRPr>
          </a:p>
          <a:p>
            <a:pPr marL="346075" indent="-342900">
              <a:spcBef>
                <a:spcPts val="800"/>
              </a:spcBef>
              <a:buClrTx/>
              <a:buSzPct val="130000"/>
              <a:buFont typeface="+mj-lt"/>
              <a:buAutoNum type="arabicParenR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b="1" dirty="0" smtClean="0">
                <a:solidFill>
                  <a:srgbClr val="000000"/>
                </a:solidFill>
                <a:latin typeface="Arial" charset="0"/>
              </a:rPr>
              <a:t> ¿QUE ?</a:t>
            </a:r>
          </a:p>
          <a:p>
            <a:pPr marL="346075" indent="-342900">
              <a:spcBef>
                <a:spcPts val="800"/>
              </a:spcBef>
              <a:buClrTx/>
              <a:buSzPct val="130000"/>
              <a:buFont typeface="+mj-lt"/>
              <a:buAutoNum type="arabicParenR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s-ES" b="1" dirty="0" smtClean="0">
              <a:solidFill>
                <a:srgbClr val="000000"/>
              </a:solidFill>
              <a:latin typeface="Arial" charset="0"/>
            </a:endParaRPr>
          </a:p>
          <a:p>
            <a:pPr marL="346075" indent="-342900">
              <a:spcBef>
                <a:spcPts val="800"/>
              </a:spcBef>
              <a:buClrTx/>
              <a:buSzPct val="130000"/>
              <a:buFont typeface="+mj-lt"/>
              <a:buAutoNum type="arabicParenR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b="1" dirty="0" smtClean="0">
                <a:solidFill>
                  <a:srgbClr val="000000"/>
                </a:solidFill>
                <a:latin typeface="Arial" charset="0"/>
              </a:rPr>
              <a:t> ¿COMO?</a:t>
            </a:r>
          </a:p>
          <a:p>
            <a:pPr marL="346075" indent="-342900">
              <a:spcBef>
                <a:spcPts val="800"/>
              </a:spcBef>
              <a:buClrTx/>
              <a:buSzPct val="130000"/>
              <a:buFont typeface="+mj-lt"/>
              <a:buAutoNum type="arabicParenR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s-ES" b="1" dirty="0" smtClean="0">
              <a:solidFill>
                <a:srgbClr val="000000"/>
              </a:solidFill>
              <a:latin typeface="Arial" charset="0"/>
            </a:endParaRPr>
          </a:p>
          <a:p>
            <a:pPr marL="346075" indent="-342900">
              <a:spcBef>
                <a:spcPts val="800"/>
              </a:spcBef>
              <a:buClrTx/>
              <a:buSzPct val="130000"/>
              <a:buFont typeface="+mj-lt"/>
              <a:buAutoNum type="arabicParenR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b="1" dirty="0" smtClean="0">
                <a:solidFill>
                  <a:srgbClr val="000000"/>
                </a:solidFill>
                <a:latin typeface="Arial" charset="0"/>
              </a:rPr>
              <a:t>¿A QUE PRECIO?</a:t>
            </a:r>
          </a:p>
          <a:p>
            <a:pPr marL="342900" indent="-339725">
              <a:spcBef>
                <a:spcPts val="800"/>
              </a:spcBef>
              <a:buClrTx/>
              <a:buSzPct val="13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s-ES" b="1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73730" name="Picture 2" descr="https://encrypted-tbn1.gstatic.com/images?q=tbn:ANd9GcTEkgDziwWEVkt-CrhFQu6Lr9tjGRFsZ_NPICAlANKij-xJVmRr3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9" y="4274138"/>
            <a:ext cx="2857519" cy="2403618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928794" y="50004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sz="2400" b="1" dirty="0" smtClean="0">
                <a:latin typeface="Baveuse" charset="0"/>
              </a:rPr>
              <a:t>MARKETING MIX</a:t>
            </a:r>
            <a:br>
              <a:rPr lang="es-AR" sz="2400" b="1" dirty="0" smtClean="0">
                <a:latin typeface="Baveuse" charset="0"/>
              </a:rPr>
            </a:br>
            <a:endParaRPr lang="es-AR" sz="2400" b="1" dirty="0">
              <a:latin typeface="Baveuse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571868" y="2428868"/>
            <a:ext cx="180921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s-AR" sz="2000" b="1" dirty="0" smtClean="0"/>
              <a:t>PRODUCTO</a:t>
            </a:r>
          </a:p>
          <a:p>
            <a:pPr>
              <a:buFont typeface="Wingdings" pitchFamily="2" charset="2"/>
              <a:buChar char="v"/>
            </a:pPr>
            <a:endParaRPr lang="es-AR" sz="2000" b="1" dirty="0" smtClean="0"/>
          </a:p>
          <a:p>
            <a:pPr>
              <a:buFont typeface="Wingdings" pitchFamily="2" charset="2"/>
              <a:buChar char="v"/>
            </a:pPr>
            <a:r>
              <a:rPr lang="es-AR" sz="2000" b="1" dirty="0" smtClean="0"/>
              <a:t>PRECIO</a:t>
            </a:r>
          </a:p>
          <a:p>
            <a:pPr>
              <a:buFont typeface="Wingdings" pitchFamily="2" charset="2"/>
              <a:buChar char="v"/>
            </a:pPr>
            <a:endParaRPr lang="es-AR" sz="2000" b="1" dirty="0" smtClean="0"/>
          </a:p>
          <a:p>
            <a:pPr>
              <a:buFont typeface="Wingdings" pitchFamily="2" charset="2"/>
              <a:buChar char="v"/>
            </a:pPr>
            <a:r>
              <a:rPr lang="es-AR" sz="2000" b="1" dirty="0" smtClean="0"/>
              <a:t>PLAZA </a:t>
            </a:r>
          </a:p>
          <a:p>
            <a:pPr>
              <a:buFont typeface="Wingdings" pitchFamily="2" charset="2"/>
              <a:buChar char="v"/>
            </a:pPr>
            <a:endParaRPr lang="es-AR" sz="2000" b="1" dirty="0" smtClean="0"/>
          </a:p>
          <a:p>
            <a:pPr>
              <a:buFont typeface="Wingdings" pitchFamily="2" charset="2"/>
              <a:buChar char="v"/>
            </a:pPr>
            <a:r>
              <a:rPr lang="es-AR" sz="2000" b="1" dirty="0" smtClean="0"/>
              <a:t>PROMOCION</a:t>
            </a:r>
          </a:p>
          <a:p>
            <a:endParaRPr lang="es-AR" sz="2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3500430" y="2643182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AR" dirty="0" smtClean="0"/>
          </a:p>
          <a:p>
            <a:endParaRPr lang="es-AR" dirty="0"/>
          </a:p>
        </p:txBody>
      </p:sp>
      <p:sp>
        <p:nvSpPr>
          <p:cNvPr id="5" name="4 CuadroTexto"/>
          <p:cNvSpPr txBox="1"/>
          <p:nvPr/>
        </p:nvSpPr>
        <p:spPr>
          <a:xfrm>
            <a:off x="1214414" y="1428736"/>
            <a:ext cx="2239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u="sng" dirty="0" smtClean="0"/>
              <a:t>Las 4 P del MKT </a:t>
            </a:r>
            <a:endParaRPr lang="es-AR" sz="2400" b="1" u="sng" dirty="0"/>
          </a:p>
        </p:txBody>
      </p:sp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1357290" y="2143116"/>
            <a:ext cx="6286544" cy="2357454"/>
          </a:xfrm>
          <a:prstGeom prst="ellipse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1 Rectángulo"/>
          <p:cNvSpPr/>
          <p:nvPr/>
        </p:nvSpPr>
        <p:spPr>
          <a:xfrm>
            <a:off x="3500430" y="1000108"/>
            <a:ext cx="18117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b="1" dirty="0" smtClean="0">
                <a:latin typeface="Tahoma" pitchFamily="32" charset="0"/>
                <a:cs typeface="Times New Roman" pitchFamily="16" charset="0"/>
              </a:rPr>
              <a:t>Producto</a:t>
            </a:r>
            <a:endParaRPr lang="es-AR" sz="2800" b="1" dirty="0"/>
          </a:p>
        </p:txBody>
      </p:sp>
      <p:sp>
        <p:nvSpPr>
          <p:cNvPr id="3" name="2 Rectángulo"/>
          <p:cNvSpPr/>
          <p:nvPr/>
        </p:nvSpPr>
        <p:spPr>
          <a:xfrm>
            <a:off x="2286000" y="296733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39725" indent="-339725" algn="ctr">
              <a:spcBef>
                <a:spcPts val="700"/>
              </a:spcBef>
              <a:buSzPct val="70000"/>
              <a:buFont typeface="Wingdings" charset="2"/>
              <a:buChar char="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s-AR" b="1" dirty="0" smtClean="0">
                <a:latin typeface="Tahoma" pitchFamily="32" charset="0"/>
              </a:rPr>
              <a:t>Complejo de elementos tangibles e intangibles que distingue a la empresa  de otras empresas en el mercado.</a:t>
            </a:r>
          </a:p>
        </p:txBody>
      </p:sp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Rectángulo"/>
          <p:cNvSpPr/>
          <p:nvPr/>
        </p:nvSpPr>
        <p:spPr>
          <a:xfrm>
            <a:off x="214282" y="3929066"/>
            <a:ext cx="3857652" cy="2071702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14 Rectángulo"/>
          <p:cNvSpPr/>
          <p:nvPr/>
        </p:nvSpPr>
        <p:spPr>
          <a:xfrm>
            <a:off x="4572000" y="4000504"/>
            <a:ext cx="4572000" cy="2000264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13 Rectángulo"/>
          <p:cNvSpPr/>
          <p:nvPr/>
        </p:nvSpPr>
        <p:spPr>
          <a:xfrm>
            <a:off x="428596" y="571480"/>
            <a:ext cx="2928958" cy="1785950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12 Rectángulo"/>
          <p:cNvSpPr/>
          <p:nvPr/>
        </p:nvSpPr>
        <p:spPr>
          <a:xfrm>
            <a:off x="4357686" y="642918"/>
            <a:ext cx="4000528" cy="1500198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9 Cubo"/>
          <p:cNvSpPr/>
          <p:nvPr/>
        </p:nvSpPr>
        <p:spPr>
          <a:xfrm>
            <a:off x="2857488" y="2428868"/>
            <a:ext cx="2428892" cy="1357322"/>
          </a:xfrm>
          <a:prstGeom prst="cube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1 Rectángulo"/>
          <p:cNvSpPr/>
          <p:nvPr/>
        </p:nvSpPr>
        <p:spPr>
          <a:xfrm>
            <a:off x="500034" y="642918"/>
            <a:ext cx="4572000" cy="16235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1125"/>
              </a:spcBef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Estandarización</a:t>
            </a:r>
          </a:p>
          <a:p>
            <a:pPr>
              <a:spcBef>
                <a:spcPts val="1125"/>
              </a:spcBef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Adaptación</a:t>
            </a:r>
          </a:p>
          <a:p>
            <a:pPr>
              <a:spcBef>
                <a:spcPts val="1125"/>
              </a:spcBef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Segmentación</a:t>
            </a:r>
          </a:p>
          <a:p>
            <a:pPr>
              <a:spcBef>
                <a:spcPts val="1125"/>
              </a:spcBef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Diferenciación</a:t>
            </a:r>
            <a:endParaRPr lang="es-AR" dirty="0">
              <a:solidFill>
                <a:srgbClr val="000000"/>
              </a:solidFill>
              <a:latin typeface="Arial Black" pitchFamily="32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357686" y="785794"/>
            <a:ext cx="4572000" cy="120545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1125"/>
              </a:spcBef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Percepción ante lo importado</a:t>
            </a:r>
          </a:p>
          <a:p>
            <a:pPr>
              <a:spcBef>
                <a:spcPts val="1125"/>
              </a:spcBef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Marca país</a:t>
            </a:r>
          </a:p>
          <a:p>
            <a:pPr>
              <a:spcBef>
                <a:spcPts val="1125"/>
              </a:spcBef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Camuflaje</a:t>
            </a:r>
            <a:endParaRPr lang="es-AR" dirty="0">
              <a:solidFill>
                <a:srgbClr val="000000"/>
              </a:solidFill>
              <a:latin typeface="Arial Black" pitchFamily="32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14282" y="3929066"/>
            <a:ext cx="3786214" cy="204158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</a:gradFill>
        </p:spPr>
        <p:txBody>
          <a:bodyPr wrap="square">
            <a:spAutoFit/>
          </a:bodyPr>
          <a:lstStyle/>
          <a:p>
            <a:pPr>
              <a:spcBef>
                <a:spcPts val="1125"/>
              </a:spcBef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Marca</a:t>
            </a:r>
          </a:p>
          <a:p>
            <a:pPr>
              <a:spcBef>
                <a:spcPts val="1125"/>
              </a:spcBef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Información comercial</a:t>
            </a:r>
          </a:p>
          <a:p>
            <a:pPr>
              <a:spcBef>
                <a:spcPts val="1125"/>
              </a:spcBef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Adaptación</a:t>
            </a:r>
          </a:p>
          <a:p>
            <a:pPr>
              <a:spcBef>
                <a:spcPts val="1125"/>
              </a:spcBef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Segmentación</a:t>
            </a:r>
          </a:p>
          <a:p>
            <a:pPr>
              <a:spcBef>
                <a:spcPts val="1125"/>
              </a:spcBef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Diferenciación</a:t>
            </a:r>
            <a:endParaRPr lang="es-AR" dirty="0"/>
          </a:p>
        </p:txBody>
      </p:sp>
      <p:sp>
        <p:nvSpPr>
          <p:cNvPr id="5" name="4 Rectángulo"/>
          <p:cNvSpPr/>
          <p:nvPr/>
        </p:nvSpPr>
        <p:spPr>
          <a:xfrm>
            <a:off x="4572000" y="4071942"/>
            <a:ext cx="4572000" cy="16235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1125"/>
              </a:spcBef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Entorno físico (clima, topografía)</a:t>
            </a:r>
          </a:p>
          <a:p>
            <a:pPr>
              <a:spcBef>
                <a:spcPts val="1125"/>
              </a:spcBef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s-AR" dirty="0" smtClean="0">
              <a:solidFill>
                <a:srgbClr val="000000"/>
              </a:solidFill>
              <a:latin typeface="Arial Black" pitchFamily="32" charset="0"/>
            </a:endParaRPr>
          </a:p>
          <a:p>
            <a:pPr>
              <a:spcBef>
                <a:spcPts val="1125"/>
              </a:spcBef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Cultura</a:t>
            </a:r>
          </a:p>
          <a:p>
            <a:pPr>
              <a:spcBef>
                <a:spcPts val="1125"/>
              </a:spcBef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Economía</a:t>
            </a:r>
            <a:endParaRPr lang="es-AR" dirty="0">
              <a:solidFill>
                <a:srgbClr val="000000"/>
              </a:solidFill>
              <a:latin typeface="Arial Black" pitchFamily="32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14678" y="2857496"/>
            <a:ext cx="1273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smtClean="0"/>
              <a:t>PRODUCTO</a:t>
            </a:r>
            <a:endParaRPr lang="es-AR" b="1" dirty="0"/>
          </a:p>
        </p:txBody>
      </p:sp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928662" y="446087"/>
            <a:ext cx="7300913" cy="6411913"/>
            <a:chOff x="560" y="454"/>
            <a:chExt cx="4599" cy="4039"/>
          </a:xfrm>
        </p:grpSpPr>
        <p:sp>
          <p:nvSpPr>
            <p:cNvPr id="3" name="Oval 2"/>
            <p:cNvSpPr>
              <a:spLocks noChangeArrowheads="1"/>
            </p:cNvSpPr>
            <p:nvPr/>
          </p:nvSpPr>
          <p:spPr bwMode="auto">
            <a:xfrm>
              <a:off x="1569" y="1298"/>
              <a:ext cx="2582" cy="2290"/>
            </a:xfrm>
            <a:prstGeom prst="ellipse">
              <a:avLst/>
            </a:prstGeom>
            <a:solidFill>
              <a:srgbClr val="CC6600"/>
            </a:solidFill>
            <a:ln w="9360" cap="sq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1064" y="877"/>
              <a:ext cx="3591" cy="3133"/>
            </a:xfrm>
            <a:prstGeom prst="ellipse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</a:gradFill>
            <a:ln w="9360" cap="sq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2389" y="1962"/>
              <a:ext cx="943" cy="902"/>
            </a:xfrm>
            <a:prstGeom prst="ellipse">
              <a:avLst/>
            </a:prstGeom>
            <a:solidFill>
              <a:srgbClr val="808000"/>
            </a:solidFill>
            <a:ln w="9360" cap="sq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2389" y="2142"/>
              <a:ext cx="943" cy="3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ts val="875"/>
                </a:spcBef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s-ES" sz="1400" b="1" dirty="0">
                  <a:latin typeface="Tahoma" pitchFamily="32" charset="0"/>
                </a:rPr>
                <a:t>Beneficio o servicio básico 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591" y="1596"/>
              <a:ext cx="514" cy="1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s-ES" sz="1200" dirty="0">
                  <a:latin typeface="Tahoma" pitchFamily="32" charset="0"/>
                </a:rPr>
                <a:t>Empaque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3396" y="2260"/>
              <a:ext cx="426" cy="1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s-ES" sz="1200" dirty="0">
                  <a:latin typeface="Tahoma" pitchFamily="32" charset="0"/>
                </a:rPr>
                <a:t>Calidad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834" y="2260"/>
              <a:ext cx="512" cy="2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s-ES" sz="1200" dirty="0">
                  <a:latin typeface="Tahoma" pitchFamily="32" charset="0"/>
                </a:rPr>
                <a:t>Nombre</a:t>
              </a:r>
            </a:p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s-ES" sz="1200" dirty="0">
                  <a:latin typeface="Tahoma" pitchFamily="32" charset="0"/>
                </a:rPr>
                <a:t>de marca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2644" y="3044"/>
              <a:ext cx="446" cy="1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s-ES" sz="1200" dirty="0">
                  <a:latin typeface="Tahoma" pitchFamily="32" charset="0"/>
                </a:rPr>
                <a:t>Estética</a:t>
              </a: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2444" y="992"/>
              <a:ext cx="803" cy="1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s-ES" sz="1200" dirty="0">
                  <a:latin typeface="Tahoma" pitchFamily="32" charset="0"/>
                </a:rPr>
                <a:t>Posicionamiento</a:t>
              </a: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2560" y="3647"/>
              <a:ext cx="733" cy="1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s-ES" sz="1200" dirty="0">
                  <a:latin typeface="Tahoma" pitchFamily="32" charset="0"/>
                </a:rPr>
                <a:t>País de Origen</a:t>
              </a:r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560" y="454"/>
              <a:ext cx="4599" cy="4039"/>
            </a:xfrm>
            <a:prstGeom prst="ellipse">
              <a:avLst/>
            </a:prstGeom>
            <a:noFill/>
            <a:ln w="9360" cap="sq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2475" y="571"/>
              <a:ext cx="659" cy="1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s-ES" sz="1200" b="1" dirty="0">
                  <a:latin typeface="Tahoma" pitchFamily="32" charset="0"/>
                </a:rPr>
                <a:t>Instalación</a:t>
              </a: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 rot="16200000">
              <a:off x="4354" y="2392"/>
              <a:ext cx="891" cy="1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s-ES" sz="1200" dirty="0">
                  <a:latin typeface="Tahoma" pitchFamily="32" charset="0"/>
                </a:rPr>
                <a:t>Servicio pos venta</a:t>
              </a: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 rot="16200000">
              <a:off x="408" y="2298"/>
              <a:ext cx="847" cy="1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s-ES" sz="1200" dirty="0">
                  <a:latin typeface="Tahoma" pitchFamily="32" charset="0"/>
                </a:rPr>
                <a:t>Entrega y crédito</a:t>
              </a: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2585" y="4129"/>
              <a:ext cx="473" cy="1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s-ES" sz="1200" dirty="0">
                  <a:latin typeface="Tahoma" pitchFamily="32" charset="0"/>
                </a:rPr>
                <a:t>Garantía</a:t>
              </a:r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214282" y="214290"/>
            <a:ext cx="21818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 smtClean="0"/>
              <a:t>ELEMENTOS</a:t>
            </a:r>
          </a:p>
          <a:p>
            <a:r>
              <a:rPr lang="es-AR" sz="2400" b="1" dirty="0" smtClean="0"/>
              <a:t>DEL PRODUCTO</a:t>
            </a:r>
            <a:endParaRPr lang="es-AR" sz="2400" b="1" dirty="0"/>
          </a:p>
        </p:txBody>
      </p:sp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Desde el punto de vista comercial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285720" y="2214554"/>
            <a:ext cx="86807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/>
              <a:t>Podrán exportar quienes posean una estructura apropiada</a:t>
            </a:r>
          </a:p>
          <a:p>
            <a:pPr algn="ctr"/>
            <a:r>
              <a:rPr lang="es-AR" sz="2800" dirty="0" smtClean="0"/>
              <a:t> y un producto competitivo.</a:t>
            </a:r>
            <a:endParaRPr lang="es-AR" sz="2800" dirty="0"/>
          </a:p>
        </p:txBody>
      </p:sp>
      <p:pic>
        <p:nvPicPr>
          <p:cNvPr id="37890" name="Picture 2" descr="http://www.siliconweek.es/wp-content/uploads/2013/08/Fuente-Shutterstock_Autor-everything-possible-Internet-mundo-conexi%C3%B3n-684x2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4143380"/>
            <a:ext cx="6515100" cy="238125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928794" y="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AR" b="1" dirty="0" smtClean="0">
                <a:latin typeface="Tahoma" pitchFamily="32" charset="0"/>
                <a:cs typeface="Times New Roman" pitchFamily="16" charset="0"/>
              </a:rPr>
              <a:t>Estandarización ó Adaptación?</a:t>
            </a:r>
            <a:br>
              <a:rPr lang="es-AR" b="1" dirty="0" smtClean="0">
                <a:latin typeface="Tahoma" pitchFamily="32" charset="0"/>
                <a:cs typeface="Times New Roman" pitchFamily="16" charset="0"/>
              </a:rPr>
            </a:br>
            <a:endParaRPr lang="es-AR" dirty="0"/>
          </a:p>
        </p:txBody>
      </p:sp>
      <p:sp>
        <p:nvSpPr>
          <p:cNvPr id="3" name="2 Rectángulo"/>
          <p:cNvSpPr/>
          <p:nvPr/>
        </p:nvSpPr>
        <p:spPr>
          <a:xfrm>
            <a:off x="785786" y="50004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b="1" dirty="0" smtClean="0">
                <a:latin typeface="Tahoma" pitchFamily="32" charset="0"/>
              </a:rPr>
              <a:t>Adaptación estratégica a mercados extranjeros</a:t>
            </a:r>
            <a:r>
              <a:rPr lang="es-ES" b="1" dirty="0" smtClean="0"/>
              <a:t> </a:t>
            </a:r>
            <a:endParaRPr lang="es-ES" b="1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000100" y="1357298"/>
            <a:ext cx="7143800" cy="5121402"/>
            <a:chOff x="528" y="1152"/>
            <a:chExt cx="4080" cy="3008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1571" y="1152"/>
              <a:ext cx="3037" cy="2403"/>
              <a:chOff x="1571" y="1152"/>
              <a:chExt cx="3037" cy="2403"/>
            </a:xfrm>
          </p:grpSpPr>
          <p:sp>
            <p:nvSpPr>
              <p:cNvPr id="12" name="Rectangle 5"/>
              <p:cNvSpPr>
                <a:spLocks noChangeArrowheads="1"/>
              </p:cNvSpPr>
              <p:nvPr/>
            </p:nvSpPr>
            <p:spPr bwMode="auto">
              <a:xfrm>
                <a:off x="1571" y="1152"/>
                <a:ext cx="3037" cy="2401"/>
              </a:xfrm>
              <a:prstGeom prst="rect">
                <a:avLst/>
              </a:prstGeom>
              <a:noFill/>
              <a:ln w="9360" cap="sq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AR"/>
              </a:p>
            </p:txBody>
          </p:sp>
          <p:sp>
            <p:nvSpPr>
              <p:cNvPr id="13" name="Line 6"/>
              <p:cNvSpPr>
                <a:spLocks noChangeShapeType="1"/>
              </p:cNvSpPr>
              <p:nvPr/>
            </p:nvSpPr>
            <p:spPr bwMode="auto">
              <a:xfrm flipV="1">
                <a:off x="1571" y="1831"/>
                <a:ext cx="2402" cy="1724"/>
              </a:xfrm>
              <a:prstGeom prst="line">
                <a:avLst/>
              </a:prstGeom>
              <a:noFill/>
              <a:ln w="9360" cap="sq">
                <a:solidFill>
                  <a:srgbClr val="FF0000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s-AR"/>
              </a:p>
            </p:txBody>
          </p:sp>
        </p:grp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2148" y="3942"/>
              <a:ext cx="1994" cy="218"/>
            </a:xfrm>
            <a:prstGeom prst="rect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s-ES" sz="1800" b="1" dirty="0">
                  <a:latin typeface="Tahoma" pitchFamily="32" charset="0"/>
                </a:rPr>
                <a:t>Naturaleza del producto</a:t>
              </a: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1526" y="3601"/>
              <a:ext cx="1813" cy="345"/>
            </a:xfrm>
            <a:prstGeom prst="rect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000"/>
                </a:spcBef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s-ES" sz="1600" b="1" dirty="0">
                  <a:latin typeface="Tahoma" pitchFamily="32" charset="0"/>
                </a:rPr>
                <a:t>industrial/tecnología intensiva</a:t>
              </a:r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528" y="1968"/>
              <a:ext cx="905" cy="544"/>
            </a:xfrm>
            <a:prstGeom prst="rect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s-ES" sz="1800" b="1" dirty="0">
                  <a:latin typeface="Tahoma" pitchFamily="32" charset="0"/>
                </a:rPr>
                <a:t>Grado de contenido cultural</a:t>
              </a:r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936" y="1197"/>
              <a:ext cx="406" cy="200"/>
            </a:xfrm>
            <a:prstGeom prst="rect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ts val="1000"/>
                </a:spcBef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s-ES" sz="1600" b="1" dirty="0">
                  <a:latin typeface="Tahoma" pitchFamily="32" charset="0"/>
                </a:rPr>
                <a:t>Alta</a:t>
              </a:r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982" y="3284"/>
              <a:ext cx="406" cy="200"/>
            </a:xfrm>
            <a:prstGeom prst="rect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ts val="1000"/>
                </a:spcBef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s-ES" sz="1600" b="1" dirty="0">
                  <a:latin typeface="Tahoma" pitchFamily="32" charset="0"/>
                </a:rPr>
                <a:t>Baja</a:t>
              </a: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2116" y="1651"/>
              <a:ext cx="906" cy="345"/>
            </a:xfrm>
            <a:prstGeom prst="rect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000"/>
                </a:spcBef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s-ES" sz="1600" dirty="0">
                  <a:latin typeface="Tahoma" pitchFamily="32" charset="0"/>
                </a:rPr>
                <a:t>Necesidad de Adaptación</a:t>
              </a:r>
            </a:p>
          </p:txBody>
        </p:sp>
      </p:grpSp>
      <p:sp>
        <p:nvSpPr>
          <p:cNvPr id="14" name="13 CuadroTexto"/>
          <p:cNvSpPr txBox="1"/>
          <p:nvPr/>
        </p:nvSpPr>
        <p:spPr>
          <a:xfrm>
            <a:off x="6143636" y="5500702"/>
            <a:ext cx="2284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Consumo no duradero</a:t>
            </a:r>
            <a:endParaRPr lang="es-AR" dirty="0"/>
          </a:p>
        </p:txBody>
      </p:sp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lecha cuádruple"/>
          <p:cNvSpPr/>
          <p:nvPr/>
        </p:nvSpPr>
        <p:spPr>
          <a:xfrm>
            <a:off x="2428860" y="2214554"/>
            <a:ext cx="3143272" cy="2357454"/>
          </a:xfrm>
          <a:prstGeom prst="quadArrow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1 Rectángulo"/>
          <p:cNvSpPr/>
          <p:nvPr/>
        </p:nvSpPr>
        <p:spPr>
          <a:xfrm>
            <a:off x="3000364" y="3000372"/>
            <a:ext cx="2286016" cy="928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sz="3600" b="1" u="sng" dirty="0" smtClean="0">
                <a:latin typeface="Baveuse" charset="0"/>
              </a:rPr>
              <a:t>Precio</a:t>
            </a:r>
            <a:r>
              <a:rPr lang="es-AR" b="1" dirty="0" smtClean="0">
                <a:solidFill>
                  <a:srgbClr val="3333CC"/>
                </a:solidFill>
                <a:latin typeface="Baveuse" charset="0"/>
              </a:rPr>
              <a:t/>
            </a:r>
            <a:br>
              <a:rPr lang="es-AR" b="1" dirty="0" smtClean="0">
                <a:solidFill>
                  <a:srgbClr val="3333CC"/>
                </a:solidFill>
                <a:latin typeface="Baveuse" charset="0"/>
              </a:rPr>
            </a:br>
            <a:endParaRPr lang="es-AR" b="1" dirty="0">
              <a:solidFill>
                <a:srgbClr val="3333CC"/>
              </a:solidFill>
              <a:latin typeface="Baveuse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143240" y="285728"/>
            <a:ext cx="2714644" cy="1623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Penetración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Diferenciación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Escalera 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Diferenciación</a:t>
            </a:r>
            <a:endParaRPr lang="es-AR" dirty="0">
              <a:solidFill>
                <a:srgbClr val="000000"/>
              </a:solidFill>
              <a:latin typeface="Arial Black" pitchFamily="32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929322" y="2786058"/>
            <a:ext cx="2857520" cy="1205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Costeo Variable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Dumping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Marca país</a:t>
            </a:r>
            <a:endParaRPr lang="es-AR" dirty="0">
              <a:solidFill>
                <a:srgbClr val="000000"/>
              </a:solidFill>
              <a:latin typeface="Arial Black" pitchFamily="32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14282" y="2714620"/>
            <a:ext cx="2000264" cy="2041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Logística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Aranceles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Divisas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Incoterms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s-AR" dirty="0">
              <a:solidFill>
                <a:srgbClr val="000000"/>
              </a:solidFill>
              <a:latin typeface="Arial Black" pitchFamily="32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714612" y="4929198"/>
            <a:ext cx="3571900" cy="787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Entorno competitivo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liderazgo</a:t>
            </a:r>
            <a:endParaRPr lang="es-AR" dirty="0">
              <a:solidFill>
                <a:srgbClr val="000000"/>
              </a:solidFill>
              <a:latin typeface="Arial Black" pitchFamily="32" charset="0"/>
            </a:endParaRPr>
          </a:p>
        </p:txBody>
      </p:sp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Flecha cuádruple"/>
          <p:cNvSpPr/>
          <p:nvPr/>
        </p:nvSpPr>
        <p:spPr>
          <a:xfrm>
            <a:off x="2428860" y="2143116"/>
            <a:ext cx="3357586" cy="2071702"/>
          </a:xfrm>
          <a:prstGeom prst="quadArrow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2 Rectángulo"/>
          <p:cNvSpPr/>
          <p:nvPr/>
        </p:nvSpPr>
        <p:spPr>
          <a:xfrm>
            <a:off x="2928926" y="2857496"/>
            <a:ext cx="23574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sz="3200" b="1" dirty="0" smtClean="0">
                <a:latin typeface="Baveuse" charset="0"/>
              </a:rPr>
              <a:t>Plaza</a:t>
            </a:r>
            <a:br>
              <a:rPr lang="es-AR" sz="3200" b="1" dirty="0" smtClean="0">
                <a:latin typeface="Baveuse" charset="0"/>
              </a:rPr>
            </a:br>
            <a:endParaRPr lang="es-AR" sz="3200" b="1" dirty="0">
              <a:latin typeface="Baveuse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428860" y="357166"/>
            <a:ext cx="3214710" cy="1623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Exportación directa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Trading </a:t>
            </a:r>
            <a:r>
              <a:rPr lang="es-AR" dirty="0" err="1" smtClean="0">
                <a:solidFill>
                  <a:srgbClr val="000000"/>
                </a:solidFill>
                <a:latin typeface="Arial Black" pitchFamily="32" charset="0"/>
              </a:rPr>
              <a:t>Companies</a:t>
            </a:r>
            <a:endParaRPr lang="es-AR" dirty="0" smtClean="0">
              <a:solidFill>
                <a:srgbClr val="000000"/>
              </a:solidFill>
              <a:latin typeface="Arial Black" pitchFamily="32" charset="0"/>
            </a:endParaRP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Agente de Ventas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Representante </a:t>
            </a:r>
            <a:endParaRPr lang="es-AR" dirty="0"/>
          </a:p>
        </p:txBody>
      </p:sp>
      <p:sp>
        <p:nvSpPr>
          <p:cNvPr id="5" name="4 Rectángulo"/>
          <p:cNvSpPr/>
          <p:nvPr/>
        </p:nvSpPr>
        <p:spPr>
          <a:xfrm>
            <a:off x="6143636" y="2357430"/>
            <a:ext cx="3000364" cy="1623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Distribución Física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Embarque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Almacenamiento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Aduanas</a:t>
            </a:r>
            <a:endParaRPr lang="es-AR" dirty="0">
              <a:solidFill>
                <a:srgbClr val="000000"/>
              </a:solidFill>
              <a:latin typeface="Arial Black" pitchFamily="32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14282" y="2500306"/>
            <a:ext cx="2285984" cy="1482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Franquicias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Inversión Extranjera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Joint Venture</a:t>
            </a:r>
            <a:endParaRPr lang="es-AR" dirty="0"/>
          </a:p>
        </p:txBody>
      </p:sp>
      <p:sp>
        <p:nvSpPr>
          <p:cNvPr id="7" name="6 Rectángulo"/>
          <p:cNvSpPr/>
          <p:nvPr/>
        </p:nvSpPr>
        <p:spPr>
          <a:xfrm>
            <a:off x="2428860" y="4643446"/>
            <a:ext cx="34335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Negocios Internacionales</a:t>
            </a:r>
            <a:endParaRPr lang="es-AR" dirty="0">
              <a:solidFill>
                <a:srgbClr val="000000"/>
              </a:solidFill>
              <a:latin typeface="Arial Black" pitchFamily="32" charset="0"/>
            </a:endParaRPr>
          </a:p>
        </p:txBody>
      </p:sp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71736" y="428604"/>
            <a:ext cx="37230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¿</a:t>
            </a:r>
            <a:r>
              <a:rPr lang="es-ES" sz="28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COMO EXPORTAR?</a:t>
            </a:r>
            <a:endParaRPr lang="es-AR" sz="2800" i="1" dirty="0"/>
          </a:p>
        </p:txBody>
      </p:sp>
      <p:sp>
        <p:nvSpPr>
          <p:cNvPr id="3" name="2 Rectángulo"/>
          <p:cNvSpPr/>
          <p:nvPr/>
        </p:nvSpPr>
        <p:spPr>
          <a:xfrm>
            <a:off x="1285852" y="1357298"/>
            <a:ext cx="4644220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39725" indent="-339725">
              <a:lnSpc>
                <a:spcPct val="90000"/>
              </a:lnSpc>
              <a:spcBef>
                <a:spcPts val="800"/>
              </a:spcBef>
              <a:buSzPct val="130000"/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s-ES" dirty="0" smtClean="0">
                <a:solidFill>
                  <a:srgbClr val="000000"/>
                </a:solidFill>
                <a:latin typeface="Arial" charset="0"/>
              </a:rPr>
              <a:t>Directa--------------------------------------------</a:t>
            </a:r>
            <a:endParaRPr lang="es-E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786446" y="1357298"/>
            <a:ext cx="1713931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39725">
              <a:lnSpc>
                <a:spcPct val="90000"/>
              </a:lnSpc>
              <a:spcBef>
                <a:spcPts val="800"/>
              </a:spcBef>
              <a:buClrTx/>
              <a:buSzPct val="13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dirty="0" smtClean="0">
                <a:solidFill>
                  <a:srgbClr val="000000"/>
                </a:solidFill>
                <a:latin typeface="Arial" charset="0"/>
              </a:rPr>
              <a:t>Ser exportador</a:t>
            </a:r>
            <a:endParaRPr lang="es-E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285852" y="2285992"/>
            <a:ext cx="4862228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39725" indent="-339725">
              <a:lnSpc>
                <a:spcPct val="90000"/>
              </a:lnSpc>
              <a:spcBef>
                <a:spcPts val="800"/>
              </a:spcBef>
              <a:buSzPct val="130000"/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s-ES" dirty="0" smtClean="0">
                <a:solidFill>
                  <a:srgbClr val="000000"/>
                </a:solidFill>
                <a:latin typeface="Arial" charset="0"/>
              </a:rPr>
              <a:t>Por terceros----------------------------------------</a:t>
            </a:r>
            <a:endParaRPr lang="es-E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000760" y="2285992"/>
            <a:ext cx="1534394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39725">
              <a:lnSpc>
                <a:spcPct val="90000"/>
              </a:lnSpc>
              <a:spcBef>
                <a:spcPts val="800"/>
              </a:spcBef>
              <a:buClrTx/>
              <a:buSzPct val="13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s-ES" dirty="0" smtClean="0">
                <a:solidFill>
                  <a:srgbClr val="000000"/>
                </a:solidFill>
                <a:latin typeface="Arial" charset="0"/>
              </a:rPr>
              <a:t>Otro exporta </a:t>
            </a:r>
            <a:endParaRPr lang="es-E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357290" y="3357562"/>
            <a:ext cx="3413114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39725" indent="-339725">
              <a:lnSpc>
                <a:spcPct val="90000"/>
              </a:lnSpc>
              <a:spcBef>
                <a:spcPts val="800"/>
              </a:spcBef>
              <a:buSzPct val="130000"/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s-ES" dirty="0" smtClean="0">
                <a:solidFill>
                  <a:srgbClr val="000000"/>
                </a:solidFill>
                <a:latin typeface="Arial" charset="0"/>
              </a:rPr>
              <a:t>Indirecta--------------------------</a:t>
            </a:r>
            <a:endParaRPr lang="es-E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572000" y="3357562"/>
            <a:ext cx="4572000" cy="9941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39725" indent="-339725">
              <a:lnSpc>
                <a:spcPct val="90000"/>
              </a:lnSpc>
              <a:spcBef>
                <a:spcPts val="600"/>
              </a:spcBef>
              <a:buSzPct val="130000"/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s-ES" b="1" dirty="0" smtClean="0">
                <a:solidFill>
                  <a:srgbClr val="000000"/>
                </a:solidFill>
                <a:latin typeface="Arial" charset="0"/>
              </a:rPr>
              <a:t>Trading </a:t>
            </a:r>
            <a:r>
              <a:rPr lang="es-ES" b="1" dirty="0" err="1" smtClean="0">
                <a:solidFill>
                  <a:srgbClr val="000000"/>
                </a:solidFill>
                <a:latin typeface="Arial" charset="0"/>
              </a:rPr>
              <a:t>companies</a:t>
            </a:r>
            <a:endParaRPr lang="es-ES" b="1" dirty="0" smtClean="0">
              <a:solidFill>
                <a:srgbClr val="000000"/>
              </a:solidFill>
              <a:latin typeface="Arial" charset="0"/>
            </a:endParaRPr>
          </a:p>
          <a:p>
            <a:pPr marL="339725" indent="-339725">
              <a:lnSpc>
                <a:spcPct val="90000"/>
              </a:lnSpc>
              <a:spcBef>
                <a:spcPts val="600"/>
              </a:spcBef>
              <a:buSzPct val="130000"/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s-ES" b="1" dirty="0" err="1" smtClean="0">
                <a:solidFill>
                  <a:srgbClr val="000000"/>
                </a:solidFill>
                <a:latin typeface="Arial" charset="0"/>
              </a:rPr>
              <a:t>Broker</a:t>
            </a:r>
            <a:endParaRPr lang="es-ES" b="1" dirty="0" smtClean="0">
              <a:solidFill>
                <a:srgbClr val="000000"/>
              </a:solidFill>
              <a:latin typeface="Arial" charset="0"/>
            </a:endParaRPr>
          </a:p>
          <a:p>
            <a:pPr marL="339725" indent="-339725">
              <a:lnSpc>
                <a:spcPct val="90000"/>
              </a:lnSpc>
              <a:spcBef>
                <a:spcPts val="600"/>
              </a:spcBef>
              <a:buSzPct val="130000"/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s-ES" b="1" dirty="0" smtClean="0">
                <a:solidFill>
                  <a:srgbClr val="000000"/>
                </a:solidFill>
                <a:latin typeface="Arial" charset="0"/>
              </a:rPr>
              <a:t>Consorcio de exportación</a:t>
            </a:r>
            <a:endParaRPr lang="es-ES" b="1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857356" y="785794"/>
            <a:ext cx="54473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3200" b="1" dirty="0" smtClean="0">
                <a:latin typeface="Tahoma" pitchFamily="32" charset="0"/>
              </a:rPr>
              <a:t>Promoción</a:t>
            </a:r>
            <a:r>
              <a:rPr lang="es-AR" sz="3200" dirty="0" smtClean="0">
                <a:latin typeface="Tahoma" pitchFamily="32" charset="0"/>
              </a:rPr>
              <a:t> = Comunicación</a:t>
            </a:r>
            <a:endParaRPr lang="es-AR" sz="3200" dirty="0"/>
          </a:p>
        </p:txBody>
      </p:sp>
      <p:sp>
        <p:nvSpPr>
          <p:cNvPr id="4" name="3 Rectángulo"/>
          <p:cNvSpPr/>
          <p:nvPr/>
        </p:nvSpPr>
        <p:spPr>
          <a:xfrm>
            <a:off x="2143108" y="2643182"/>
            <a:ext cx="47149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39725" algn="ctr">
              <a:spcBef>
                <a:spcPts val="600"/>
              </a:spcBef>
              <a:buSzPct val="7000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i="1" dirty="0" smtClean="0">
                <a:latin typeface="Tahoma" pitchFamily="32" charset="0"/>
              </a:rPr>
              <a:t>“</a:t>
            </a:r>
            <a:r>
              <a:rPr lang="es-ES" i="1" dirty="0" smtClean="0">
                <a:latin typeface="Tahoma" pitchFamily="32" charset="0"/>
              </a:rPr>
              <a:t>La promoción es el conjunto de actividades, técnicas y métodos que se utilizan para lograr objetivos específicos, como informar, persuadir o recordar al público objetivo, acerca de los productos y/o servicios que se comercializan"</a:t>
            </a:r>
            <a:r>
              <a:rPr lang="es-ES" dirty="0" smtClean="0">
                <a:latin typeface="Tahoma" pitchFamily="32" charset="0"/>
              </a:rPr>
              <a:t>.</a:t>
            </a:r>
          </a:p>
        </p:txBody>
      </p:sp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lecha cuádruple"/>
          <p:cNvSpPr/>
          <p:nvPr/>
        </p:nvSpPr>
        <p:spPr>
          <a:xfrm>
            <a:off x="3000364" y="2357430"/>
            <a:ext cx="2428892" cy="2286016"/>
          </a:xfrm>
          <a:prstGeom prst="quadArrow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1 Rectángulo"/>
          <p:cNvSpPr/>
          <p:nvPr/>
        </p:nvSpPr>
        <p:spPr>
          <a:xfrm>
            <a:off x="3500430" y="3286124"/>
            <a:ext cx="1633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b="1" dirty="0" smtClean="0">
                <a:solidFill>
                  <a:srgbClr val="000000"/>
                </a:solidFill>
                <a:latin typeface="Arial" charset="0"/>
              </a:rPr>
              <a:t>PROMOCION</a:t>
            </a:r>
            <a:endParaRPr lang="es-AR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71472" y="3071810"/>
            <a:ext cx="2500330" cy="787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Estandarización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Localización</a:t>
            </a:r>
            <a:endParaRPr lang="es-AR" dirty="0">
              <a:solidFill>
                <a:srgbClr val="000000"/>
              </a:solidFill>
              <a:latin typeface="Arial Black" pitchFamily="32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143240" y="357166"/>
            <a:ext cx="2786082" cy="1643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Distribución Física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Embarque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Almacenamiento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Aduanas</a:t>
            </a:r>
            <a:endParaRPr lang="es-AR" dirty="0">
              <a:solidFill>
                <a:srgbClr val="000000"/>
              </a:solidFill>
              <a:latin typeface="Arial Black" pitchFamily="32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357554" y="4786298"/>
            <a:ext cx="2428892" cy="2071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Barreras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Culturales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Comunicación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Legislativas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Competitivas</a:t>
            </a:r>
            <a:endParaRPr lang="es-AR" dirty="0">
              <a:solidFill>
                <a:srgbClr val="000000"/>
              </a:solidFill>
              <a:latin typeface="Arial Black" pitchFamily="32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929322" y="2571744"/>
            <a:ext cx="3000396" cy="1900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Promoción para pymes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¿Es posible?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Ferias y exposiciones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dirty="0" smtClean="0">
                <a:solidFill>
                  <a:srgbClr val="000000"/>
                </a:solidFill>
                <a:latin typeface="Arial Black" pitchFamily="32" charset="0"/>
              </a:rPr>
              <a:t>WEB</a:t>
            </a:r>
            <a:endParaRPr lang="es-AR" dirty="0">
              <a:solidFill>
                <a:srgbClr val="000000"/>
              </a:solidFill>
              <a:latin typeface="Arial Black" pitchFamily="32" charset="0"/>
            </a:endParaRPr>
          </a:p>
        </p:txBody>
      </p:sp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85984" y="571480"/>
            <a:ext cx="40475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400" dirty="0" smtClean="0">
                <a:latin typeface="Tahoma" pitchFamily="32" charset="0"/>
              </a:rPr>
              <a:t>Herramientas Promocionales</a:t>
            </a:r>
            <a:endParaRPr lang="es-AR" sz="2400" dirty="0"/>
          </a:p>
        </p:txBody>
      </p:sp>
      <p:sp>
        <p:nvSpPr>
          <p:cNvPr id="3" name="2 Rectángulo"/>
          <p:cNvSpPr/>
          <p:nvPr/>
        </p:nvSpPr>
        <p:spPr>
          <a:xfrm>
            <a:off x="785786" y="164305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39725" indent="-339725" algn="just">
              <a:buSzPct val="70000"/>
              <a:buFont typeface="Wingdings" charset="2"/>
              <a:buChar char="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dirty="0" smtClean="0">
                <a:latin typeface="Tahoma" pitchFamily="32" charset="0"/>
                <a:cs typeface="Arial" charset="0"/>
              </a:rPr>
              <a:t>LA VENTA PERSONAL</a:t>
            </a:r>
          </a:p>
          <a:p>
            <a:pPr marL="339725" indent="-339725" algn="just">
              <a:buSzPct val="7000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en-US" dirty="0" smtClean="0">
              <a:latin typeface="Tahoma" pitchFamily="32" charset="0"/>
              <a:cs typeface="Arial" charset="0"/>
            </a:endParaRPr>
          </a:p>
          <a:p>
            <a:pPr marL="339725" indent="-339725" algn="just">
              <a:buSzPct val="70000"/>
              <a:buFont typeface="Wingdings" charset="2"/>
              <a:buChar char="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dirty="0" smtClean="0">
                <a:latin typeface="Tahoma" pitchFamily="32" charset="0"/>
                <a:cs typeface="Arial" charset="0"/>
              </a:rPr>
              <a:t>LA PUBLICIDAD</a:t>
            </a:r>
          </a:p>
          <a:p>
            <a:pPr marL="339725" indent="-339725" algn="just">
              <a:buSzPct val="7000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en-US" dirty="0" smtClean="0">
              <a:latin typeface="Tahoma" pitchFamily="32" charset="0"/>
              <a:cs typeface="Arial" charset="0"/>
            </a:endParaRPr>
          </a:p>
          <a:p>
            <a:pPr marL="339725" indent="-339725" algn="just">
              <a:buSzPct val="70000"/>
              <a:buFont typeface="Wingdings" charset="2"/>
              <a:buChar char="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dirty="0" smtClean="0">
                <a:latin typeface="Tahoma" pitchFamily="32" charset="0"/>
                <a:cs typeface="Arial" charset="0"/>
              </a:rPr>
              <a:t>LA PROMOCIÓN DE VENTAS</a:t>
            </a:r>
          </a:p>
          <a:p>
            <a:pPr marL="339725" indent="-339725" algn="just">
              <a:buSzPct val="7000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en-US" dirty="0" smtClean="0">
              <a:latin typeface="Tahoma" pitchFamily="32" charset="0"/>
              <a:cs typeface="Arial" charset="0"/>
            </a:endParaRPr>
          </a:p>
          <a:p>
            <a:pPr marL="339725" indent="-339725" algn="just">
              <a:buSzPct val="70000"/>
              <a:buFont typeface="Wingdings" charset="2"/>
              <a:buChar char="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dirty="0" smtClean="0">
                <a:latin typeface="Tahoma" pitchFamily="32" charset="0"/>
                <a:cs typeface="Arial" charset="0"/>
              </a:rPr>
              <a:t>LAS RELACIONES PÚBLICAS</a:t>
            </a:r>
          </a:p>
        </p:txBody>
      </p:sp>
      <p:pic>
        <p:nvPicPr>
          <p:cNvPr id="61442" name="Picture 2" descr="https://cdemsise.files.wordpress.com/2012/05/pos_marca.jpg?w=6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714752"/>
            <a:ext cx="5329298" cy="2960722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714612" y="428604"/>
            <a:ext cx="28575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>
                <a:latin typeface="Tahoma" pitchFamily="32" charset="0"/>
                <a:cs typeface="Times New Roman" pitchFamily="16" charset="0"/>
              </a:rPr>
              <a:t>Medios de promoción </a:t>
            </a:r>
            <a:endParaRPr lang="es-AR" sz="2000" dirty="0"/>
          </a:p>
        </p:txBody>
      </p:sp>
      <p:sp>
        <p:nvSpPr>
          <p:cNvPr id="3" name="2 Rectángulo"/>
          <p:cNvSpPr/>
          <p:nvPr/>
        </p:nvSpPr>
        <p:spPr>
          <a:xfrm>
            <a:off x="714348" y="1928802"/>
            <a:ext cx="4572000" cy="38718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39725" indent="-339725">
              <a:lnSpc>
                <a:spcPct val="90000"/>
              </a:lnSpc>
              <a:spcBef>
                <a:spcPts val="600"/>
              </a:spcBef>
              <a:buSzPct val="70000"/>
              <a:buFont typeface="Wingdings" charset="2"/>
              <a:buChar char="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s-ES" dirty="0" smtClean="0">
                <a:latin typeface="Tahoma" pitchFamily="32" charset="0"/>
                <a:cs typeface="Times New Roman" pitchFamily="16" charset="0"/>
              </a:rPr>
              <a:t>Catálogos en el idioma del país al cual se desea acceder</a:t>
            </a:r>
            <a:r>
              <a:rPr lang="es-AR" dirty="0" smtClean="0">
                <a:latin typeface="Tahoma" pitchFamily="32" charset="0"/>
              </a:rPr>
              <a:t>.</a:t>
            </a:r>
          </a:p>
          <a:p>
            <a:pPr marL="339725" indent="-339725">
              <a:lnSpc>
                <a:spcPct val="90000"/>
              </a:lnSpc>
              <a:spcBef>
                <a:spcPts val="600"/>
              </a:spcBef>
              <a:buSzPct val="70000"/>
              <a:buFont typeface="Wingdings" charset="2"/>
              <a:buChar char="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es-AR" dirty="0" smtClean="0">
              <a:latin typeface="Tahoma" pitchFamily="32" charset="0"/>
            </a:endParaRPr>
          </a:p>
          <a:p>
            <a:pPr marL="339725" indent="-339725">
              <a:lnSpc>
                <a:spcPct val="90000"/>
              </a:lnSpc>
              <a:spcBef>
                <a:spcPts val="600"/>
              </a:spcBef>
              <a:buSzPct val="70000"/>
              <a:buFont typeface="Wingdings" charset="2"/>
              <a:buChar char="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s-ES" dirty="0" smtClean="0">
                <a:latin typeface="Tahoma" pitchFamily="32" charset="0"/>
                <a:cs typeface="Times New Roman" pitchFamily="16" charset="0"/>
              </a:rPr>
              <a:t>Uso de Plataforma Internet: </a:t>
            </a:r>
            <a:br>
              <a:rPr lang="es-ES" dirty="0" smtClean="0">
                <a:latin typeface="Tahoma" pitchFamily="32" charset="0"/>
                <a:cs typeface="Times New Roman" pitchFamily="16" charset="0"/>
              </a:rPr>
            </a:br>
            <a:r>
              <a:rPr lang="es-ES" dirty="0" smtClean="0">
                <a:latin typeface="Tahoma" pitchFamily="32" charset="0"/>
                <a:cs typeface="Times New Roman" pitchFamily="16" charset="0"/>
              </a:rPr>
              <a:t>   </a:t>
            </a:r>
            <a:r>
              <a:rPr lang="es-AR" dirty="0" smtClean="0">
                <a:latin typeface="Tahoma" pitchFamily="32" charset="0"/>
                <a:cs typeface="Times New Roman" pitchFamily="16" charset="0"/>
              </a:rPr>
              <a:t>	</a:t>
            </a:r>
          </a:p>
          <a:p>
            <a:pPr marL="339725" indent="-339725">
              <a:lnSpc>
                <a:spcPct val="90000"/>
              </a:lnSpc>
              <a:spcBef>
                <a:spcPts val="600"/>
              </a:spcBef>
              <a:buSzPct val="70000"/>
              <a:buFont typeface="Wingdings" charset="2"/>
              <a:buChar char="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s-AR" dirty="0" smtClean="0">
                <a:latin typeface="Tahoma" pitchFamily="32" charset="0"/>
                <a:cs typeface="Times New Roman" pitchFamily="16" charset="0"/>
              </a:rPr>
              <a:t>Participación en eventos</a:t>
            </a:r>
          </a:p>
          <a:p>
            <a:pPr marL="339725" indent="-339725">
              <a:lnSpc>
                <a:spcPct val="90000"/>
              </a:lnSpc>
              <a:spcBef>
                <a:spcPts val="600"/>
              </a:spcBef>
              <a:buSzPct val="7000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es-AR" dirty="0" smtClean="0">
              <a:latin typeface="Tahoma" pitchFamily="32" charset="0"/>
              <a:cs typeface="Times New Roman" pitchFamily="16" charset="0"/>
            </a:endParaRPr>
          </a:p>
          <a:p>
            <a:pPr marL="339725" indent="-339725">
              <a:lnSpc>
                <a:spcPct val="90000"/>
              </a:lnSpc>
              <a:spcBef>
                <a:spcPts val="600"/>
              </a:spcBef>
              <a:buSzPct val="70000"/>
              <a:buFont typeface="Wingdings" charset="2"/>
              <a:buChar char="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s-ES" dirty="0" smtClean="0">
                <a:latin typeface="Tahoma" pitchFamily="32" charset="0"/>
                <a:cs typeface="Times New Roman" pitchFamily="16" charset="0"/>
              </a:rPr>
              <a:t>Invitación a compradores o especialistas</a:t>
            </a:r>
            <a:r>
              <a:rPr lang="es-AR" dirty="0" smtClean="0">
                <a:latin typeface="Tahoma" pitchFamily="32" charset="0"/>
                <a:cs typeface="Times New Roman" pitchFamily="16" charset="0"/>
              </a:rPr>
              <a:t>.</a:t>
            </a:r>
          </a:p>
          <a:p>
            <a:pPr marL="339725" indent="-339725">
              <a:lnSpc>
                <a:spcPct val="90000"/>
              </a:lnSpc>
              <a:spcBef>
                <a:spcPts val="600"/>
              </a:spcBef>
              <a:buSzPct val="70000"/>
              <a:buFont typeface="Wingdings" charset="2"/>
              <a:buChar char="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es-AR" dirty="0" smtClean="0">
              <a:latin typeface="Tahoma" pitchFamily="32" charset="0"/>
              <a:cs typeface="Times New Roman" pitchFamily="16" charset="0"/>
            </a:endParaRPr>
          </a:p>
          <a:p>
            <a:pPr marL="339725" indent="-339725">
              <a:lnSpc>
                <a:spcPct val="90000"/>
              </a:lnSpc>
              <a:spcBef>
                <a:spcPts val="600"/>
              </a:spcBef>
              <a:buSzPct val="70000"/>
              <a:buFont typeface="Wingdings" charset="2"/>
              <a:buChar char="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s-ES" dirty="0" smtClean="0">
                <a:latin typeface="Tahoma" pitchFamily="32" charset="0"/>
                <a:cs typeface="Times New Roman" pitchFamily="16" charset="0"/>
              </a:rPr>
              <a:t>Participación en misiones empresariales</a:t>
            </a:r>
            <a:r>
              <a:rPr lang="es-AR" dirty="0" smtClean="0">
                <a:latin typeface="Tahoma" pitchFamily="32" charset="0"/>
                <a:cs typeface="Times New Roman" pitchFamily="16" charset="0"/>
              </a:rPr>
              <a:t>.</a:t>
            </a:r>
            <a:r>
              <a:rPr lang="es-ES" dirty="0" smtClean="0">
                <a:latin typeface="Tahoma" pitchFamily="32" charset="0"/>
                <a:cs typeface="Times New Roman" pitchFamily="16" charset="0"/>
              </a:rPr>
              <a:t> </a:t>
            </a:r>
            <a:r>
              <a:rPr lang="es-ES" dirty="0" smtClean="0">
                <a:solidFill>
                  <a:srgbClr val="2D619B"/>
                </a:solidFill>
                <a:latin typeface="Tahoma" pitchFamily="32" charset="0"/>
                <a:cs typeface="Times New Roman" pitchFamily="16" charset="0"/>
              </a:rPr>
              <a:t/>
            </a:r>
            <a:br>
              <a:rPr lang="es-ES" dirty="0" smtClean="0">
                <a:solidFill>
                  <a:srgbClr val="2D619B"/>
                </a:solidFill>
                <a:latin typeface="Tahoma" pitchFamily="32" charset="0"/>
                <a:cs typeface="Times New Roman" pitchFamily="16" charset="0"/>
              </a:rPr>
            </a:br>
            <a:endParaRPr lang="es-ES" dirty="0" smtClean="0">
              <a:solidFill>
                <a:srgbClr val="2D619B"/>
              </a:solidFill>
              <a:latin typeface="Tahoma" pitchFamily="32" charset="0"/>
              <a:cs typeface="Times New Roman" pitchFamily="16" charset="0"/>
            </a:endParaRPr>
          </a:p>
        </p:txBody>
      </p:sp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71670" y="57148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2000" b="1" dirty="0" smtClean="0">
                <a:latin typeface="Tahoma" pitchFamily="32" charset="0"/>
                <a:cs typeface="Times New Roman" pitchFamily="16" charset="0"/>
              </a:rPr>
              <a:t> FACTORES DE ÉXITO </a:t>
            </a:r>
            <a:r>
              <a:rPr lang="es-AR" sz="2000" b="1" dirty="0" smtClean="0">
                <a:latin typeface="Tahoma" pitchFamily="32" charset="0"/>
                <a:cs typeface="Times New Roman" pitchFamily="16" charset="0"/>
              </a:rPr>
              <a:t>A TENER EN CUENTA:</a:t>
            </a:r>
            <a:endParaRPr lang="es-AR" sz="2000" dirty="0"/>
          </a:p>
        </p:txBody>
      </p:sp>
      <p:sp>
        <p:nvSpPr>
          <p:cNvPr id="3" name="2 Rectángulo"/>
          <p:cNvSpPr/>
          <p:nvPr/>
        </p:nvSpPr>
        <p:spPr>
          <a:xfrm>
            <a:off x="1071538" y="1714488"/>
            <a:ext cx="4572000" cy="45012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39725" indent="-339725">
              <a:spcBef>
                <a:spcPts val="700"/>
              </a:spcBef>
              <a:buSzPct val="70000"/>
              <a:buFont typeface="Wingdings" charset="2"/>
              <a:buChar char="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s-ES" dirty="0" smtClean="0">
                <a:latin typeface="Tahoma" pitchFamily="32" charset="0"/>
                <a:cs typeface="Times New Roman" pitchFamily="16" charset="0"/>
              </a:rPr>
              <a:t>Precios competitivos.</a:t>
            </a:r>
          </a:p>
          <a:p>
            <a:pPr marL="339725" indent="-339725">
              <a:spcBef>
                <a:spcPts val="700"/>
              </a:spcBef>
              <a:buSzPct val="7000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es-ES" dirty="0" smtClean="0">
              <a:latin typeface="Tahoma" pitchFamily="32" charset="0"/>
              <a:cs typeface="Times New Roman" pitchFamily="16" charset="0"/>
            </a:endParaRPr>
          </a:p>
          <a:p>
            <a:pPr marL="339725" indent="-339725">
              <a:spcBef>
                <a:spcPts val="700"/>
              </a:spcBef>
              <a:buSzPct val="70000"/>
              <a:buFont typeface="Wingdings" charset="2"/>
              <a:buChar char="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s-ES" dirty="0" smtClean="0">
                <a:latin typeface="Tahoma" pitchFamily="32" charset="0"/>
                <a:cs typeface="Times New Roman" pitchFamily="16" charset="0"/>
              </a:rPr>
              <a:t>Estrategia de comercialización adecuada.</a:t>
            </a:r>
          </a:p>
          <a:p>
            <a:pPr marL="339725" indent="-339725">
              <a:spcBef>
                <a:spcPts val="700"/>
              </a:spcBef>
              <a:buSzPct val="7000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es-ES" dirty="0" smtClean="0">
              <a:latin typeface="Tahoma" pitchFamily="32" charset="0"/>
              <a:cs typeface="Times New Roman" pitchFamily="16" charset="0"/>
            </a:endParaRPr>
          </a:p>
          <a:p>
            <a:pPr marL="339725" indent="-339725">
              <a:spcBef>
                <a:spcPts val="700"/>
              </a:spcBef>
              <a:buSzPct val="70000"/>
              <a:buFont typeface="Wingdings" charset="2"/>
              <a:buChar char="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s-ES" dirty="0" smtClean="0">
                <a:latin typeface="Tahoma" pitchFamily="32" charset="0"/>
                <a:cs typeface="Times New Roman" pitchFamily="16" charset="0"/>
              </a:rPr>
              <a:t>Optima calidad del producto.</a:t>
            </a:r>
          </a:p>
          <a:p>
            <a:pPr marL="339725" indent="-339725">
              <a:spcBef>
                <a:spcPts val="700"/>
              </a:spcBef>
              <a:buSzPct val="7000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es-ES" dirty="0" smtClean="0">
              <a:latin typeface="Tahoma" pitchFamily="32" charset="0"/>
              <a:cs typeface="Times New Roman" pitchFamily="16" charset="0"/>
            </a:endParaRPr>
          </a:p>
          <a:p>
            <a:pPr marL="339725" indent="-339725">
              <a:spcBef>
                <a:spcPts val="700"/>
              </a:spcBef>
              <a:buSzPct val="70000"/>
              <a:buFont typeface="Wingdings" charset="2"/>
              <a:buChar char="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s-ES" dirty="0" smtClean="0">
                <a:latin typeface="Tahoma" pitchFamily="32" charset="0"/>
                <a:cs typeface="Times New Roman" pitchFamily="16" charset="0"/>
              </a:rPr>
              <a:t>Distribución acorde a los requerimientos locales.</a:t>
            </a:r>
          </a:p>
          <a:p>
            <a:pPr marL="339725" indent="-339725">
              <a:spcBef>
                <a:spcPts val="700"/>
              </a:spcBef>
              <a:buSzPct val="7000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es-ES" dirty="0" smtClean="0">
              <a:latin typeface="Tahoma" pitchFamily="32" charset="0"/>
              <a:cs typeface="Times New Roman" pitchFamily="16" charset="0"/>
            </a:endParaRPr>
          </a:p>
          <a:p>
            <a:pPr marL="339725" indent="-339725">
              <a:spcBef>
                <a:spcPts val="700"/>
              </a:spcBef>
              <a:buSzPct val="70000"/>
              <a:buFont typeface="Wingdings" charset="2"/>
              <a:buChar char="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s-ES" dirty="0" smtClean="0">
                <a:latin typeface="Tahoma" pitchFamily="32" charset="0"/>
                <a:cs typeface="Times New Roman" pitchFamily="16" charset="0"/>
              </a:rPr>
              <a:t>Capacidad económica de la empresa.</a:t>
            </a:r>
          </a:p>
          <a:p>
            <a:pPr marL="339725" indent="-339725">
              <a:spcBef>
                <a:spcPts val="700"/>
              </a:spcBef>
              <a:buSzPct val="7000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es-ES" dirty="0" smtClean="0">
              <a:latin typeface="Tahoma" pitchFamily="32" charset="0"/>
              <a:cs typeface="Times New Roman" pitchFamily="16" charset="0"/>
            </a:endParaRPr>
          </a:p>
          <a:p>
            <a:pPr marL="339725" indent="-339725">
              <a:buSzPct val="70000"/>
              <a:buFont typeface="Wingdings" charset="2"/>
              <a:buChar char="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s-ES" dirty="0" smtClean="0">
                <a:latin typeface="Tahoma" pitchFamily="32" charset="0"/>
                <a:cs typeface="Times New Roman" pitchFamily="16" charset="0"/>
              </a:rPr>
              <a:t>Correcta publicidad y promoción</a:t>
            </a:r>
            <a:r>
              <a:rPr lang="es-ES" dirty="0" smtClean="0">
                <a:latin typeface="Tahoma" pitchFamily="32" charset="0"/>
              </a:rPr>
              <a:t> </a:t>
            </a:r>
          </a:p>
        </p:txBody>
      </p:sp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14546" y="1500174"/>
            <a:ext cx="4572000" cy="166199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AR" sz="2800" dirty="0" smtClean="0"/>
              <a:t>“Un emprendedor ve oportunidades allá donde otros solo ven problemas”.</a:t>
            </a:r>
          </a:p>
          <a:p>
            <a:r>
              <a:rPr lang="es-AR" dirty="0" smtClean="0"/>
              <a:t> Michael Gerber</a:t>
            </a:r>
            <a:r>
              <a:rPr lang="es-AR" i="1" dirty="0" smtClean="0"/>
              <a:t>.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1071538" y="3786190"/>
            <a:ext cx="7072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800" dirty="0" smtClean="0">
                <a:latin typeface="Brush Script MT" pitchFamily="66" charset="0"/>
              </a:rPr>
              <a:t>MUCHAS GRACIAS!!!!!!!!</a:t>
            </a:r>
            <a:endParaRPr lang="es-AR" sz="4800" dirty="0">
              <a:latin typeface="Brush Script MT" pitchFamily="66" charset="0"/>
            </a:endParaRPr>
          </a:p>
        </p:txBody>
      </p:sp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2571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Y desde el punto de vista estratégico…….?</a:t>
            </a:r>
            <a:endParaRPr lang="es-AR" dirty="0"/>
          </a:p>
        </p:txBody>
      </p:sp>
      <p:pic>
        <p:nvPicPr>
          <p:cNvPr id="36866" name="Picture 2" descr="https://mbcperftech.files.wordpress.com/2011/08/estrategy.jpg?w=300&amp;h=19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3446217" cy="2285992"/>
          </a:xfrm>
          <a:prstGeom prst="rect">
            <a:avLst/>
          </a:prstGeom>
          <a:noFill/>
        </p:spPr>
      </p:pic>
      <p:pic>
        <p:nvPicPr>
          <p:cNvPr id="36868" name="Picture 4" descr="https://encrypted-tbn3.gstatic.com/images?q=tbn:ANd9GcTtWnaDgTaTc_sbDh7uBU107724JRMpjuKKNsEi0nP0WBD7Tct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4145678"/>
            <a:ext cx="4071934" cy="2712322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Exportar es…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1214414" y="2143116"/>
            <a:ext cx="6715172" cy="206210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AR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Ampliar la presencia de la empresa en otros países del mundo.</a:t>
            </a:r>
          </a:p>
          <a:p>
            <a:pPr algn="ctr"/>
            <a:r>
              <a:rPr lang="es-AR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Insertarse en el mercado mundial de manera continua y sostenida.</a:t>
            </a:r>
            <a:endParaRPr lang="es-AR" sz="32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Aspectos a tener en cuenta para exportar: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1000100" y="2214554"/>
            <a:ext cx="435144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AR" dirty="0" smtClean="0"/>
              <a:t>Capacidad Productiva.</a:t>
            </a:r>
          </a:p>
          <a:p>
            <a:pPr>
              <a:buFont typeface="Wingdings" pitchFamily="2" charset="2"/>
              <a:buChar char="Ø"/>
            </a:pPr>
            <a:endParaRPr lang="es-AR" dirty="0" smtClean="0"/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Capacidad Comercial.</a:t>
            </a:r>
          </a:p>
          <a:p>
            <a:pPr>
              <a:buFont typeface="Wingdings" pitchFamily="2" charset="2"/>
              <a:buChar char="Ø"/>
            </a:pPr>
            <a:endParaRPr lang="es-AR" dirty="0" smtClean="0"/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Capacidad Financiera.</a:t>
            </a:r>
          </a:p>
          <a:p>
            <a:pPr>
              <a:buFont typeface="Wingdings" pitchFamily="2" charset="2"/>
              <a:buChar char="Ø"/>
            </a:pPr>
            <a:endParaRPr lang="es-AR" dirty="0" smtClean="0"/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Organización.</a:t>
            </a:r>
          </a:p>
          <a:p>
            <a:pPr>
              <a:buFont typeface="Wingdings" pitchFamily="2" charset="2"/>
              <a:buChar char="Ø"/>
            </a:pPr>
            <a:endParaRPr lang="es-AR" dirty="0" smtClean="0"/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Conocimiento de los mercados de destino.</a:t>
            </a:r>
          </a:p>
          <a:p>
            <a:pPr>
              <a:buFont typeface="Wingdings" pitchFamily="2" charset="2"/>
              <a:buChar char="Ø"/>
            </a:pPr>
            <a:endParaRPr lang="es-AR" dirty="0" smtClean="0"/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Disposición para realizar inversiones.</a:t>
            </a:r>
          </a:p>
          <a:p>
            <a:endParaRPr lang="es-AR" dirty="0"/>
          </a:p>
        </p:txBody>
      </p:sp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Como prepararse?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571472" y="2428868"/>
            <a:ext cx="721607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AR" dirty="0" smtClean="0"/>
              <a:t>Planificar las actividades a mediano y largo plazo.</a:t>
            </a:r>
          </a:p>
          <a:p>
            <a:pPr>
              <a:buFont typeface="Arial" pitchFamily="34" charset="0"/>
              <a:buChar char="•"/>
            </a:pPr>
            <a:endParaRPr lang="es-AR" dirty="0" smtClean="0"/>
          </a:p>
          <a:p>
            <a:pPr>
              <a:buFont typeface="Arial" pitchFamily="34" charset="0"/>
              <a:buChar char="•"/>
            </a:pPr>
            <a:r>
              <a:rPr lang="es-AR" dirty="0" smtClean="0"/>
              <a:t>Ofrecer los productos que el mercado requiera.</a:t>
            </a:r>
          </a:p>
          <a:p>
            <a:pPr>
              <a:buFont typeface="Arial" pitchFamily="34" charset="0"/>
              <a:buChar char="•"/>
            </a:pPr>
            <a:endParaRPr lang="es-AR" dirty="0" smtClean="0"/>
          </a:p>
          <a:p>
            <a:pPr>
              <a:buFont typeface="Arial" pitchFamily="34" charset="0"/>
              <a:buChar char="•"/>
            </a:pPr>
            <a:r>
              <a:rPr lang="es-AR" dirty="0" smtClean="0"/>
              <a:t>Cumplir con los plazos de producción y entrega.</a:t>
            </a:r>
          </a:p>
          <a:p>
            <a:pPr>
              <a:buFont typeface="Arial" pitchFamily="34" charset="0"/>
              <a:buChar char="•"/>
            </a:pPr>
            <a:endParaRPr lang="es-AR" dirty="0" smtClean="0"/>
          </a:p>
          <a:p>
            <a:pPr>
              <a:buFont typeface="Arial" pitchFamily="34" charset="0"/>
              <a:buChar char="•"/>
            </a:pPr>
            <a:r>
              <a:rPr lang="es-AR" dirty="0" smtClean="0"/>
              <a:t>Comenzar con un plan de comercialización definido.</a:t>
            </a:r>
          </a:p>
          <a:p>
            <a:pPr>
              <a:buFont typeface="Arial" pitchFamily="34" charset="0"/>
              <a:buChar char="•"/>
            </a:pPr>
            <a:endParaRPr lang="es-AR" dirty="0" smtClean="0"/>
          </a:p>
          <a:p>
            <a:pPr>
              <a:buFont typeface="Arial" pitchFamily="34" charset="0"/>
              <a:buChar char="•"/>
            </a:pPr>
            <a:r>
              <a:rPr lang="es-AR" dirty="0" smtClean="0"/>
              <a:t>Realizar un exhaustivo análisis de los medios de comercialización a utilizar.</a:t>
            </a:r>
            <a:endParaRPr lang="es-AR" dirty="0"/>
          </a:p>
        </p:txBody>
      </p:sp>
    </p:spTree>
  </p:cSld>
  <p:clrMapOvr>
    <a:masterClrMapping/>
  </p:clrMapOvr>
  <p:transition spd="slow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1464</Words>
  <Application>Microsoft Office PowerPoint</Application>
  <PresentationFormat>On-screen Show (4:3)</PresentationFormat>
  <Paragraphs>514</Paragraphs>
  <Slides>59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8" baseType="lpstr">
      <vt:lpstr>Arial</vt:lpstr>
      <vt:lpstr>Arial Black</vt:lpstr>
      <vt:lpstr>Baveuse</vt:lpstr>
      <vt:lpstr>Brush Script MT</vt:lpstr>
      <vt:lpstr>Calibri</vt:lpstr>
      <vt:lpstr>Tahoma</vt:lpstr>
      <vt:lpstr>Times New Roman</vt:lpstr>
      <vt:lpstr>Wingdings</vt:lpstr>
      <vt:lpstr>Tema de Office</vt:lpstr>
      <vt:lpstr>Marketing internacional</vt:lpstr>
      <vt:lpstr>PowerPoint Presentation</vt:lpstr>
      <vt:lpstr>Quien puede exportar</vt:lpstr>
      <vt:lpstr>Pasos para registrarse</vt:lpstr>
      <vt:lpstr>Desde el punto de vista comercial</vt:lpstr>
      <vt:lpstr>Y desde el punto de vista estratégico…….?</vt:lpstr>
      <vt:lpstr>Exportar es…</vt:lpstr>
      <vt:lpstr>Aspectos a tener en cuenta para exportar:</vt:lpstr>
      <vt:lpstr>Como prepararse?</vt:lpstr>
      <vt:lpstr>Comercialización internacional:   Definición</vt:lpstr>
      <vt:lpstr>Comercialización internacional</vt:lpstr>
      <vt:lpstr>Gestión de comercialización internacional</vt:lpstr>
      <vt:lpstr>Es Shakira un negocio internacional?</vt:lpstr>
      <vt:lpstr>Elementos del entorno internacional</vt:lpstr>
      <vt:lpstr>Factores económicos</vt:lpstr>
      <vt:lpstr>Entorno económico </vt:lpstr>
      <vt:lpstr>PowerPoint Presentation</vt:lpstr>
      <vt:lpstr>Factores culturales</vt:lpstr>
      <vt:lpstr>Entorno cultural</vt:lpstr>
      <vt:lpstr>PowerPoint Presentation</vt:lpstr>
      <vt:lpstr>Entorno legal</vt:lpstr>
      <vt:lpstr>Entorno legal </vt:lpstr>
      <vt:lpstr>Factores políticos </vt:lpstr>
      <vt:lpstr>Competencia Internacional</vt:lpstr>
      <vt:lpstr>Obstáculos en el proceso de internacionalización.</vt:lpstr>
      <vt:lpstr>PowerPoint Presentation</vt:lpstr>
      <vt:lpstr>Proceso de internacionalización</vt:lpstr>
      <vt:lpstr>Pasos del proceso exportador</vt:lpstr>
      <vt:lpstr>Etapas de la internacionalización</vt:lpstr>
      <vt:lpstr>Estrategias de inserción en el mercado internacional</vt:lpstr>
      <vt:lpstr>Ventajas de la internalización</vt:lpstr>
      <vt:lpstr>PowerPoint Presentation</vt:lpstr>
      <vt:lpstr>Las diez C de la exportación</vt:lpstr>
      <vt:lpstr>Buscar el éxito</vt:lpstr>
      <vt:lpstr>PowerPoint Presentation</vt:lpstr>
      <vt:lpstr>Investigación de mercado internacional</vt:lpstr>
      <vt:lpstr>Investigación de mercado internacional</vt:lpstr>
      <vt:lpstr>Como hacer una investigación del mercado extranjero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internacional</dc:title>
  <dc:creator>Jesica</dc:creator>
  <cp:lastModifiedBy>Juan</cp:lastModifiedBy>
  <cp:revision>153</cp:revision>
  <dcterms:created xsi:type="dcterms:W3CDTF">2015-06-29T12:13:33Z</dcterms:created>
  <dcterms:modified xsi:type="dcterms:W3CDTF">2015-09-15T23:50:04Z</dcterms:modified>
</cp:coreProperties>
</file>